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5143500" type="screen16x9"/>
  <p:notesSz cx="6858000" cy="9144000"/>
  <p:embeddedFontLst>
    <p:embeddedFont>
      <p:font typeface="Open Sans" panose="020B0606030504020204" pitchFamily="34" charset="0"/>
      <p:regular r:id="rId19"/>
      <p:bold r:id="rId20"/>
      <p:italic r:id="rId21"/>
      <p:boldItalic r:id="rId22"/>
    </p:embeddedFont>
    <p:embeddedFont>
      <p:font typeface="PT Sans Narrow" panose="020B0604020202020204" pitchFamily="34" charset="0"/>
      <p:regular r:id="rId23"/>
      <p:bold r:id="rId24"/>
    </p:embeddedFont>
    <p:embeddedFont>
      <p:font typeface="Roboto" panose="02000000000000000000" pitchFamily="2" charset="0"/>
      <p:regular r:id="rId25"/>
      <p:bold r:id="rId26"/>
      <p:italic r:id="rId27"/>
      <p:boldItalic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2" d="100"/>
          <a:sy n="142" d="100"/>
        </p:scale>
        <p:origin x="714"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6.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openxmlformats.org/officeDocument/2006/relationships/font" Target="fonts/font10.fntdata"/><Relationship Id="rId10" Type="http://schemas.openxmlformats.org/officeDocument/2006/relationships/slide" Target="slides/slide9.xml"/><Relationship Id="rId19" Type="http://schemas.openxmlformats.org/officeDocument/2006/relationships/font" Target="fonts/font1.fntdata"/><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font" Target="fonts/font9.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s://en.wikipedia.org/wiki/Americans_with_disabilities" TargetMode="External"/><Relationship Id="rId13" Type="http://schemas.openxmlformats.org/officeDocument/2006/relationships/hyperlink" Target="https://en.wikipedia.org/wiki/Gender" TargetMode="External"/><Relationship Id="rId3" Type="http://schemas.openxmlformats.org/officeDocument/2006/relationships/hyperlink" Target="https://en.wikipedia.org/wiki/Title_42_of_the_United_States_Code" TargetMode="External"/><Relationship Id="rId7" Type="http://schemas.openxmlformats.org/officeDocument/2006/relationships/hyperlink" Target="https://en.wikipedia.org/wiki/Disability" TargetMode="External"/><Relationship Id="rId12" Type="http://schemas.openxmlformats.org/officeDocument/2006/relationships/hyperlink" Target="https://en.wikipedia.org/wiki/Religion" TargetMode="External"/><Relationship Id="rId2" Type="http://schemas.openxmlformats.org/officeDocument/2006/relationships/slide" Target="../slides/slide2.xml"/><Relationship Id="rId16" Type="http://schemas.openxmlformats.org/officeDocument/2006/relationships/hyperlink" Target="https://en.wikipedia.org/wiki/Americans_with_Disabilities_Act_of_1990#cite_note-2" TargetMode="External"/><Relationship Id="rId1" Type="http://schemas.openxmlformats.org/officeDocument/2006/relationships/notesMaster" Target="../notesMasters/notesMaster1.xml"/><Relationship Id="rId6" Type="http://schemas.openxmlformats.org/officeDocument/2006/relationships/hyperlink" Target="https://en.wikipedia.org/wiki/Discrimination" TargetMode="External"/><Relationship Id="rId11" Type="http://schemas.openxmlformats.org/officeDocument/2006/relationships/hyperlink" Target="https://en.wikipedia.org/wiki/Race_(classification_of_human_beings)" TargetMode="External"/><Relationship Id="rId5" Type="http://schemas.openxmlformats.org/officeDocument/2006/relationships/hyperlink" Target="https://en.wikipedia.org/wiki/Civil_rights" TargetMode="External"/><Relationship Id="rId15" Type="http://schemas.openxmlformats.org/officeDocument/2006/relationships/hyperlink" Target="https://en.wikipedia.org/wiki/Accessibility" TargetMode="External"/><Relationship Id="rId10" Type="http://schemas.openxmlformats.org/officeDocument/2006/relationships/hyperlink" Target="https://en.wikipedia.org/wiki/Americans_with_Disabilities_Act_of_1990#cite_note-1" TargetMode="External"/><Relationship Id="rId4" Type="http://schemas.openxmlformats.org/officeDocument/2006/relationships/hyperlink" Target="https://www.law.cornell.edu/uscode/text/42/12101" TargetMode="External"/><Relationship Id="rId9" Type="http://schemas.openxmlformats.org/officeDocument/2006/relationships/hyperlink" Target="https://en.wikipedia.org/wiki/Civil_Rights_Act_of_1964" TargetMode="External"/><Relationship Id="rId14" Type="http://schemas.openxmlformats.org/officeDocument/2006/relationships/hyperlink" Target="https://en.wikipedia.org/wiki/Reasonable_accommodation"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7b0997f424175c9c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7b0997f424175c9c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6bca989268_0_1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6bca989268_0_1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6bca989268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6bca989268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6bca989268_0_17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6bca989268_0_1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6bca989268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6bca989268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6bca989268_0_17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6bca989268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6bca989268_0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6bca989268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759db010c6_0_2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759db010c6_0_2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050">
                <a:solidFill>
                  <a:srgbClr val="222222"/>
                </a:solidFill>
                <a:highlight>
                  <a:srgbClr val="FFFFFF"/>
                </a:highlight>
              </a:rPr>
              <a:t>The </a:t>
            </a:r>
            <a:r>
              <a:rPr lang="en" sz="1050" b="1">
                <a:solidFill>
                  <a:srgbClr val="222222"/>
                </a:solidFill>
              </a:rPr>
              <a:t>Americans with Disabilities Act of 1990</a:t>
            </a:r>
            <a:r>
              <a:rPr lang="en" sz="1050">
                <a:solidFill>
                  <a:srgbClr val="222222"/>
                </a:solidFill>
                <a:highlight>
                  <a:srgbClr val="FFFFFF"/>
                </a:highlight>
              </a:rPr>
              <a:t> or </a:t>
            </a:r>
            <a:r>
              <a:rPr lang="en" sz="1050" b="1">
                <a:solidFill>
                  <a:srgbClr val="222222"/>
                </a:solidFill>
              </a:rPr>
              <a:t>ADA</a:t>
            </a:r>
            <a:r>
              <a:rPr lang="en" sz="1050">
                <a:solidFill>
                  <a:srgbClr val="222222"/>
                </a:solidFill>
                <a:highlight>
                  <a:srgbClr val="FFFFFF"/>
                </a:highlight>
              </a:rPr>
              <a:t> (</a:t>
            </a:r>
            <a:r>
              <a:rPr lang="en" sz="1050">
                <a:solidFill>
                  <a:srgbClr val="0B0080"/>
                </a:solidFill>
                <a:uFill>
                  <a:noFill/>
                </a:uFill>
                <a:hlinkClick r:id="rId3">
                  <a:extLst>
                    <a:ext uri="{A12FA001-AC4F-418D-AE19-62706E023703}">
                      <ahyp:hlinkClr xmlns:ahyp="http://schemas.microsoft.com/office/drawing/2018/hyperlinkcolor" val="tx"/>
                    </a:ext>
                  </a:extLst>
                </a:hlinkClick>
              </a:rPr>
              <a:t>42 U.S.C.</a:t>
            </a:r>
            <a:r>
              <a:rPr lang="en" sz="1050">
                <a:solidFill>
                  <a:srgbClr val="222222"/>
                </a:solidFill>
                <a:highlight>
                  <a:srgbClr val="FFFFFF"/>
                </a:highlight>
              </a:rPr>
              <a:t> </a:t>
            </a:r>
            <a:r>
              <a:rPr lang="en" sz="1050">
                <a:solidFill>
                  <a:srgbClr val="663366"/>
                </a:solidFill>
                <a:uFill>
                  <a:noFill/>
                </a:uFill>
                <a:hlinkClick r:id="rId4">
                  <a:extLst>
                    <a:ext uri="{A12FA001-AC4F-418D-AE19-62706E023703}">
                      <ahyp:hlinkClr xmlns:ahyp="http://schemas.microsoft.com/office/drawing/2018/hyperlinkcolor" val="tx"/>
                    </a:ext>
                  </a:extLst>
                </a:hlinkClick>
              </a:rPr>
              <a:t>§ 12101</a:t>
            </a:r>
            <a:r>
              <a:rPr lang="en" sz="1050">
                <a:solidFill>
                  <a:srgbClr val="222222"/>
                </a:solidFill>
                <a:highlight>
                  <a:srgbClr val="FFFFFF"/>
                </a:highlight>
              </a:rPr>
              <a:t>) is a </a:t>
            </a:r>
            <a:r>
              <a:rPr lang="en" sz="1050">
                <a:solidFill>
                  <a:srgbClr val="0B0080"/>
                </a:solidFill>
                <a:uFill>
                  <a:noFill/>
                </a:uFill>
                <a:hlinkClick r:id="rId5">
                  <a:extLst>
                    <a:ext uri="{A12FA001-AC4F-418D-AE19-62706E023703}">
                      <ahyp:hlinkClr xmlns:ahyp="http://schemas.microsoft.com/office/drawing/2018/hyperlinkcolor" val="tx"/>
                    </a:ext>
                  </a:extLst>
                </a:hlinkClick>
              </a:rPr>
              <a:t>civil rights</a:t>
            </a:r>
            <a:r>
              <a:rPr lang="en" sz="1050">
                <a:solidFill>
                  <a:srgbClr val="222222"/>
                </a:solidFill>
                <a:highlight>
                  <a:srgbClr val="FFFFFF"/>
                </a:highlight>
              </a:rPr>
              <a:t> law that prohibits </a:t>
            </a:r>
            <a:r>
              <a:rPr lang="en" sz="1050">
                <a:solidFill>
                  <a:srgbClr val="0B0080"/>
                </a:solidFill>
                <a:uFill>
                  <a:noFill/>
                </a:uFill>
                <a:hlinkClick r:id="rId6">
                  <a:extLst>
                    <a:ext uri="{A12FA001-AC4F-418D-AE19-62706E023703}">
                      <ahyp:hlinkClr xmlns:ahyp="http://schemas.microsoft.com/office/drawing/2018/hyperlinkcolor" val="tx"/>
                    </a:ext>
                  </a:extLst>
                </a:hlinkClick>
              </a:rPr>
              <a:t>discrimination</a:t>
            </a:r>
            <a:r>
              <a:rPr lang="en" sz="1050">
                <a:solidFill>
                  <a:srgbClr val="222222"/>
                </a:solidFill>
                <a:highlight>
                  <a:srgbClr val="FFFFFF"/>
                </a:highlight>
              </a:rPr>
              <a:t> based on </a:t>
            </a:r>
            <a:r>
              <a:rPr lang="en" sz="1050">
                <a:solidFill>
                  <a:srgbClr val="0B0080"/>
                </a:solidFill>
                <a:uFill>
                  <a:noFill/>
                </a:uFill>
                <a:hlinkClick r:id="rId7">
                  <a:extLst>
                    <a:ext uri="{A12FA001-AC4F-418D-AE19-62706E023703}">
                      <ahyp:hlinkClr xmlns:ahyp="http://schemas.microsoft.com/office/drawing/2018/hyperlinkcolor" val="tx"/>
                    </a:ext>
                  </a:extLst>
                </a:hlinkClick>
              </a:rPr>
              <a:t>disability</a:t>
            </a:r>
            <a:r>
              <a:rPr lang="en" sz="1050">
                <a:solidFill>
                  <a:srgbClr val="222222"/>
                </a:solidFill>
                <a:highlight>
                  <a:srgbClr val="FFFFFF"/>
                </a:highlight>
              </a:rPr>
              <a:t>. It affords similar protections against discrimination to </a:t>
            </a:r>
            <a:r>
              <a:rPr lang="en" sz="1050">
                <a:solidFill>
                  <a:srgbClr val="0B0080"/>
                </a:solidFill>
                <a:uFill>
                  <a:noFill/>
                </a:uFill>
                <a:hlinkClick r:id="rId8">
                  <a:extLst>
                    <a:ext uri="{A12FA001-AC4F-418D-AE19-62706E023703}">
                      <ahyp:hlinkClr xmlns:ahyp="http://schemas.microsoft.com/office/drawing/2018/hyperlinkcolor" val="tx"/>
                    </a:ext>
                  </a:extLst>
                </a:hlinkClick>
              </a:rPr>
              <a:t>Americans with disabilities</a:t>
            </a:r>
            <a:r>
              <a:rPr lang="en" sz="1050">
                <a:solidFill>
                  <a:srgbClr val="222222"/>
                </a:solidFill>
                <a:highlight>
                  <a:srgbClr val="FFFFFF"/>
                </a:highlight>
              </a:rPr>
              <a:t> as the </a:t>
            </a:r>
            <a:r>
              <a:rPr lang="en" sz="1050">
                <a:solidFill>
                  <a:srgbClr val="0B0080"/>
                </a:solidFill>
                <a:uFill>
                  <a:noFill/>
                </a:uFill>
                <a:hlinkClick r:id="rId9">
                  <a:extLst>
                    <a:ext uri="{A12FA001-AC4F-418D-AE19-62706E023703}">
                      <ahyp:hlinkClr xmlns:ahyp="http://schemas.microsoft.com/office/drawing/2018/hyperlinkcolor" val="tx"/>
                    </a:ext>
                  </a:extLst>
                </a:hlinkClick>
              </a:rPr>
              <a:t>Civil Rights Act of 1964</a:t>
            </a:r>
            <a:r>
              <a:rPr lang="en" sz="1050">
                <a:solidFill>
                  <a:srgbClr val="222222"/>
                </a:solidFill>
                <a:highlight>
                  <a:srgbClr val="FFFFFF"/>
                </a:highlight>
              </a:rPr>
              <a:t>,</a:t>
            </a:r>
            <a:r>
              <a:rPr lang="en" sz="1400" baseline="30000">
                <a:solidFill>
                  <a:srgbClr val="0B0080"/>
                </a:solidFill>
                <a:uFill>
                  <a:noFill/>
                </a:uFill>
                <a:hlinkClick r:id="rId10">
                  <a:extLst>
                    <a:ext uri="{A12FA001-AC4F-418D-AE19-62706E023703}">
                      <ahyp:hlinkClr xmlns:ahyp="http://schemas.microsoft.com/office/drawing/2018/hyperlinkcolor" val="tx"/>
                    </a:ext>
                  </a:extLst>
                </a:hlinkClick>
              </a:rPr>
              <a:t>[1]</a:t>
            </a:r>
            <a:r>
              <a:rPr lang="en" sz="1050">
                <a:solidFill>
                  <a:srgbClr val="222222"/>
                </a:solidFill>
                <a:highlight>
                  <a:srgbClr val="FFFFFF"/>
                </a:highlight>
              </a:rPr>
              <a:t> which made discrimination based on </a:t>
            </a:r>
            <a:r>
              <a:rPr lang="en" sz="1050">
                <a:solidFill>
                  <a:srgbClr val="0B0080"/>
                </a:solidFill>
                <a:uFill>
                  <a:noFill/>
                </a:uFill>
                <a:hlinkClick r:id="rId11">
                  <a:extLst>
                    <a:ext uri="{A12FA001-AC4F-418D-AE19-62706E023703}">
                      <ahyp:hlinkClr xmlns:ahyp="http://schemas.microsoft.com/office/drawing/2018/hyperlinkcolor" val="tx"/>
                    </a:ext>
                  </a:extLst>
                </a:hlinkClick>
              </a:rPr>
              <a:t>race</a:t>
            </a:r>
            <a:r>
              <a:rPr lang="en" sz="1050">
                <a:solidFill>
                  <a:srgbClr val="222222"/>
                </a:solidFill>
                <a:highlight>
                  <a:srgbClr val="FFFFFF"/>
                </a:highlight>
              </a:rPr>
              <a:t>, </a:t>
            </a:r>
            <a:r>
              <a:rPr lang="en" sz="1050">
                <a:solidFill>
                  <a:srgbClr val="0B0080"/>
                </a:solidFill>
                <a:uFill>
                  <a:noFill/>
                </a:uFill>
                <a:hlinkClick r:id="rId12">
                  <a:extLst>
                    <a:ext uri="{A12FA001-AC4F-418D-AE19-62706E023703}">
                      <ahyp:hlinkClr xmlns:ahyp="http://schemas.microsoft.com/office/drawing/2018/hyperlinkcolor" val="tx"/>
                    </a:ext>
                  </a:extLst>
                </a:hlinkClick>
              </a:rPr>
              <a:t>religion</a:t>
            </a:r>
            <a:r>
              <a:rPr lang="en" sz="1050">
                <a:solidFill>
                  <a:srgbClr val="222222"/>
                </a:solidFill>
                <a:highlight>
                  <a:srgbClr val="FFFFFF"/>
                </a:highlight>
              </a:rPr>
              <a:t>, </a:t>
            </a:r>
            <a:r>
              <a:rPr lang="en" sz="1050">
                <a:solidFill>
                  <a:srgbClr val="0B0080"/>
                </a:solidFill>
                <a:uFill>
                  <a:noFill/>
                </a:uFill>
                <a:hlinkClick r:id="rId13">
                  <a:extLst>
                    <a:ext uri="{A12FA001-AC4F-418D-AE19-62706E023703}">
                      <ahyp:hlinkClr xmlns:ahyp="http://schemas.microsoft.com/office/drawing/2018/hyperlinkcolor" val="tx"/>
                    </a:ext>
                  </a:extLst>
                </a:hlinkClick>
              </a:rPr>
              <a:t>sex</a:t>
            </a:r>
            <a:r>
              <a:rPr lang="en" sz="1050">
                <a:solidFill>
                  <a:srgbClr val="222222"/>
                </a:solidFill>
                <a:highlight>
                  <a:srgbClr val="FFFFFF"/>
                </a:highlight>
              </a:rPr>
              <a:t>, national origin, and other characteristics illegal. In addition, unlike the Civil Rights Act, the ADA also requires covered employers to provide </a:t>
            </a:r>
            <a:r>
              <a:rPr lang="en" sz="1050">
                <a:solidFill>
                  <a:srgbClr val="0B0080"/>
                </a:solidFill>
                <a:uFill>
                  <a:noFill/>
                </a:uFill>
                <a:hlinkClick r:id="rId14">
                  <a:extLst>
                    <a:ext uri="{A12FA001-AC4F-418D-AE19-62706E023703}">
                      <ahyp:hlinkClr xmlns:ahyp="http://schemas.microsoft.com/office/drawing/2018/hyperlinkcolor" val="tx"/>
                    </a:ext>
                  </a:extLst>
                </a:hlinkClick>
              </a:rPr>
              <a:t>reasonable accommodations</a:t>
            </a:r>
            <a:r>
              <a:rPr lang="en" sz="1050">
                <a:solidFill>
                  <a:srgbClr val="222222"/>
                </a:solidFill>
                <a:highlight>
                  <a:srgbClr val="FFFFFF"/>
                </a:highlight>
              </a:rPr>
              <a:t> to employees with disabilities, and imposes </a:t>
            </a:r>
            <a:r>
              <a:rPr lang="en" sz="1050">
                <a:solidFill>
                  <a:srgbClr val="0B0080"/>
                </a:solidFill>
                <a:uFill>
                  <a:noFill/>
                </a:uFill>
                <a:hlinkClick r:id="rId15">
                  <a:extLst>
                    <a:ext uri="{A12FA001-AC4F-418D-AE19-62706E023703}">
                      <ahyp:hlinkClr xmlns:ahyp="http://schemas.microsoft.com/office/drawing/2018/hyperlinkcolor" val="tx"/>
                    </a:ext>
                  </a:extLst>
                </a:hlinkClick>
              </a:rPr>
              <a:t>accessibility</a:t>
            </a:r>
            <a:r>
              <a:rPr lang="en" sz="1050">
                <a:solidFill>
                  <a:srgbClr val="222222"/>
                </a:solidFill>
                <a:highlight>
                  <a:srgbClr val="FFFFFF"/>
                </a:highlight>
              </a:rPr>
              <a:t> requirements on public accommodations.</a:t>
            </a:r>
            <a:r>
              <a:rPr lang="en" sz="1400" baseline="30000">
                <a:solidFill>
                  <a:srgbClr val="0B0080"/>
                </a:solidFill>
                <a:uFill>
                  <a:noFill/>
                </a:uFill>
                <a:hlinkClick r:id="rId16">
                  <a:extLst>
                    <a:ext uri="{A12FA001-AC4F-418D-AE19-62706E023703}">
                      <ahyp:hlinkClr xmlns:ahyp="http://schemas.microsoft.com/office/drawing/2018/hyperlinkcolor" val="tx"/>
                    </a:ext>
                  </a:extLst>
                </a:hlinkClick>
              </a:rPr>
              <a:t>[2]</a:t>
            </a:r>
            <a:endParaRPr/>
          </a:p>
          <a:p>
            <a:pPr marL="0" lvl="0" indent="0" algn="l" rtl="0">
              <a:spcBef>
                <a:spcPts val="0"/>
              </a:spcBef>
              <a:spcAft>
                <a:spcPts val="0"/>
              </a:spcAft>
              <a:buNone/>
            </a:pPr>
            <a:endParaRPr/>
          </a:p>
          <a:p>
            <a:pPr marL="0" lvl="0" indent="0" algn="l" rtl="0">
              <a:spcBef>
                <a:spcPts val="0"/>
              </a:spcBef>
              <a:spcAft>
                <a:spcPts val="0"/>
              </a:spcAft>
              <a:buNone/>
            </a:pPr>
            <a:r>
              <a:rPr lang="en" sz="1200" b="1">
                <a:solidFill>
                  <a:srgbClr val="222222"/>
                </a:solidFill>
              </a:rPr>
              <a:t>Section 504</a:t>
            </a:r>
            <a:r>
              <a:rPr lang="en" sz="1200">
                <a:solidFill>
                  <a:srgbClr val="222222"/>
                </a:solidFill>
                <a:highlight>
                  <a:srgbClr val="FFFFFF"/>
                </a:highlight>
              </a:rPr>
              <a:t> is a part of the Rehabilitation Act of 1973 that prohibits discrimination based upon disability. </a:t>
            </a:r>
            <a:r>
              <a:rPr lang="en" sz="1200" b="1">
                <a:solidFill>
                  <a:srgbClr val="222222"/>
                </a:solidFill>
              </a:rPr>
              <a:t>Section 504</a:t>
            </a:r>
            <a:r>
              <a:rPr lang="en" sz="1200">
                <a:solidFill>
                  <a:srgbClr val="222222"/>
                </a:solidFill>
                <a:highlight>
                  <a:srgbClr val="FFFFFF"/>
                </a:highlight>
              </a:rPr>
              <a:t>is an anti-discrimination, civil rights statute that requires the needs of students with disabilities to be met as adequately as the needs of the non-disabled are met.</a:t>
            </a:r>
            <a:endParaRPr sz="1200">
              <a:solidFill>
                <a:srgbClr val="222222"/>
              </a:solidFill>
              <a:highlight>
                <a:srgbClr val="FFFFFF"/>
              </a:highlight>
            </a:endParaRPr>
          </a:p>
          <a:p>
            <a:pPr marL="0" lvl="0" indent="0" algn="l" rtl="0">
              <a:spcBef>
                <a:spcPts val="0"/>
              </a:spcBef>
              <a:spcAft>
                <a:spcPts val="0"/>
              </a:spcAft>
              <a:buNone/>
            </a:pPr>
            <a:endParaRPr sz="1200">
              <a:solidFill>
                <a:srgbClr val="222222"/>
              </a:solidFill>
              <a:highlight>
                <a:srgbClr val="FFFFFF"/>
              </a:highlight>
            </a:endParaRPr>
          </a:p>
          <a:p>
            <a:pPr marL="0" lvl="0" indent="0" algn="l" rtl="0">
              <a:lnSpc>
                <a:spcPct val="150000"/>
              </a:lnSpc>
              <a:spcBef>
                <a:spcPts val="0"/>
              </a:spcBef>
              <a:spcAft>
                <a:spcPts val="0"/>
              </a:spcAft>
              <a:buNone/>
            </a:pPr>
            <a:r>
              <a:rPr lang="en" sz="1200" b="1">
                <a:solidFill>
                  <a:srgbClr val="343C47"/>
                </a:solidFill>
                <a:latin typeface="Open Sans"/>
                <a:ea typeface="Open Sans"/>
                <a:cs typeface="Open Sans"/>
                <a:sym typeface="Open Sans"/>
              </a:rPr>
              <a:t>IDEA:</a:t>
            </a:r>
            <a:r>
              <a:rPr lang="en" sz="1200">
                <a:solidFill>
                  <a:srgbClr val="343C47"/>
                </a:solidFill>
                <a:latin typeface="Open Sans"/>
                <a:ea typeface="Open Sans"/>
                <a:cs typeface="Open Sans"/>
                <a:sym typeface="Open Sans"/>
              </a:rPr>
              <a:t> The Individuals with Disabilities Education Act (IDEA) is a law that makes available a free appropriate public education to eligible children with disabilities throughout the nation and ensures special education and related services to those children.</a:t>
            </a:r>
            <a:endParaRPr sz="1200">
              <a:solidFill>
                <a:srgbClr val="343C47"/>
              </a:solidFill>
              <a:latin typeface="Open Sans"/>
              <a:ea typeface="Open Sans"/>
              <a:cs typeface="Open Sans"/>
              <a:sym typeface="Open Sans"/>
            </a:endParaRPr>
          </a:p>
          <a:p>
            <a:pPr marL="0" lvl="0" indent="0" algn="l" rtl="0">
              <a:lnSpc>
                <a:spcPct val="150000"/>
              </a:lnSpc>
              <a:spcBef>
                <a:spcPts val="1200"/>
              </a:spcBef>
              <a:spcAft>
                <a:spcPts val="0"/>
              </a:spcAft>
              <a:buNone/>
            </a:pPr>
            <a:r>
              <a:rPr lang="en" sz="1200">
                <a:solidFill>
                  <a:srgbClr val="343C47"/>
                </a:solidFill>
                <a:latin typeface="Open Sans"/>
                <a:ea typeface="Open Sans"/>
                <a:cs typeface="Open Sans"/>
                <a:sym typeface="Open Sans"/>
              </a:rPr>
              <a:t>The IDEA governs how states and public agencies provide early intervention, special education, and related services to more than 6.5 million eligible infants, toddlers, children, and youth with disabilities.</a:t>
            </a:r>
            <a:endParaRPr sz="1200">
              <a:solidFill>
                <a:srgbClr val="343C47"/>
              </a:solidFill>
              <a:latin typeface="Open Sans"/>
              <a:ea typeface="Open Sans"/>
              <a:cs typeface="Open Sans"/>
              <a:sym typeface="Open Sans"/>
            </a:endParaRPr>
          </a:p>
          <a:p>
            <a:pPr marL="0" lvl="0" indent="0" algn="l" rtl="0">
              <a:lnSpc>
                <a:spcPct val="150000"/>
              </a:lnSpc>
              <a:spcBef>
                <a:spcPts val="1200"/>
              </a:spcBef>
              <a:spcAft>
                <a:spcPts val="0"/>
              </a:spcAft>
              <a:buNone/>
            </a:pPr>
            <a:r>
              <a:rPr lang="en" sz="1200">
                <a:solidFill>
                  <a:srgbClr val="343C47"/>
                </a:solidFill>
                <a:latin typeface="Open Sans"/>
                <a:ea typeface="Open Sans"/>
                <a:cs typeface="Open Sans"/>
                <a:sym typeface="Open Sans"/>
              </a:rPr>
              <a:t>Infants and toddlers, birth through age 2, with disabilities and their families receive early intervention services under IDEA Part C. Children and youth ages 3 through 21 receive special education and related services under IDEA Part B.</a:t>
            </a:r>
            <a:endParaRPr sz="1200">
              <a:solidFill>
                <a:srgbClr val="343C47"/>
              </a:solidFill>
              <a:latin typeface="Open Sans"/>
              <a:ea typeface="Open Sans"/>
              <a:cs typeface="Open Sans"/>
              <a:sym typeface="Open Sans"/>
            </a:endParaRPr>
          </a:p>
          <a:p>
            <a:pPr marL="0" lvl="0" indent="0" algn="l" rtl="0">
              <a:spcBef>
                <a:spcPts val="1200"/>
              </a:spcBef>
              <a:spcAft>
                <a:spcPts val="0"/>
              </a:spcAft>
              <a:buNone/>
            </a:pPr>
            <a:endParaRPr sz="1200">
              <a:solidFill>
                <a:srgbClr val="222222"/>
              </a:solidFill>
              <a:highlight>
                <a:srgbClr val="FFFFFF"/>
              </a:highligh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6bca989268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6bca98926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759db010c6_0_2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759db010c6_0_2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Although related services can be provided if they are necessary we prefer to consider an IEP which has goals that are measurabale to monitor progress…</a:t>
            </a:r>
            <a:endParaRPr/>
          </a:p>
          <a:p>
            <a:pPr marL="0" lvl="0" indent="0" algn="l" rtl="0">
              <a:spcBef>
                <a:spcPts val="0"/>
              </a:spcBef>
              <a:spcAft>
                <a:spcPts val="0"/>
              </a:spcAft>
              <a:buNone/>
            </a:pPr>
            <a:r>
              <a:rPr lang="en"/>
              <a:t>Three prong approach:</a:t>
            </a:r>
            <a:endParaRPr/>
          </a:p>
          <a:p>
            <a:pPr marL="457200" lvl="0" indent="-304800" algn="l" rtl="0">
              <a:lnSpc>
                <a:spcPct val="115000"/>
              </a:lnSpc>
              <a:spcBef>
                <a:spcPts val="0"/>
              </a:spcBef>
              <a:spcAft>
                <a:spcPts val="0"/>
              </a:spcAft>
              <a:buClr>
                <a:srgbClr val="212529"/>
              </a:buClr>
              <a:buSzPts val="1200"/>
              <a:buFont typeface="Roboto"/>
              <a:buChar char="●"/>
            </a:pPr>
            <a:r>
              <a:rPr lang="en" sz="1200">
                <a:solidFill>
                  <a:srgbClr val="212529"/>
                </a:solidFill>
                <a:latin typeface="Roboto"/>
                <a:ea typeface="Roboto"/>
                <a:cs typeface="Roboto"/>
                <a:sym typeface="Roboto"/>
              </a:rPr>
              <a:t>has a physical or mental impairment which substantially limits one or more major life activities,</a:t>
            </a:r>
            <a:endParaRPr sz="1200">
              <a:solidFill>
                <a:srgbClr val="212529"/>
              </a:solidFill>
              <a:latin typeface="Roboto"/>
              <a:ea typeface="Roboto"/>
              <a:cs typeface="Roboto"/>
              <a:sym typeface="Roboto"/>
            </a:endParaRPr>
          </a:p>
          <a:p>
            <a:pPr marL="457200" lvl="0" indent="-304800" algn="l" rtl="0">
              <a:lnSpc>
                <a:spcPct val="115000"/>
              </a:lnSpc>
              <a:spcBef>
                <a:spcPts val="0"/>
              </a:spcBef>
              <a:spcAft>
                <a:spcPts val="0"/>
              </a:spcAft>
              <a:buClr>
                <a:srgbClr val="212529"/>
              </a:buClr>
              <a:buSzPts val="1200"/>
              <a:buFont typeface="Roboto"/>
              <a:buChar char="●"/>
            </a:pPr>
            <a:r>
              <a:rPr lang="en" sz="1200">
                <a:solidFill>
                  <a:srgbClr val="212529"/>
                </a:solidFill>
                <a:latin typeface="Roboto"/>
                <a:ea typeface="Roboto"/>
                <a:cs typeface="Roboto"/>
                <a:sym typeface="Roboto"/>
              </a:rPr>
              <a:t>has a record of such an impairment, or</a:t>
            </a:r>
            <a:endParaRPr sz="1200">
              <a:solidFill>
                <a:srgbClr val="212529"/>
              </a:solidFill>
              <a:latin typeface="Roboto"/>
              <a:ea typeface="Roboto"/>
              <a:cs typeface="Roboto"/>
              <a:sym typeface="Roboto"/>
            </a:endParaRPr>
          </a:p>
          <a:p>
            <a:pPr marL="457200" lvl="0" indent="-304800" algn="l" rtl="0">
              <a:lnSpc>
                <a:spcPct val="115000"/>
              </a:lnSpc>
              <a:spcBef>
                <a:spcPts val="0"/>
              </a:spcBef>
              <a:spcAft>
                <a:spcPts val="0"/>
              </a:spcAft>
              <a:buClr>
                <a:srgbClr val="212529"/>
              </a:buClr>
              <a:buSzPts val="1200"/>
              <a:buFont typeface="Roboto"/>
              <a:buChar char="●"/>
            </a:pPr>
            <a:r>
              <a:rPr lang="en" sz="1200">
                <a:solidFill>
                  <a:srgbClr val="212529"/>
                </a:solidFill>
                <a:latin typeface="Roboto"/>
                <a:ea typeface="Roboto"/>
                <a:cs typeface="Roboto"/>
                <a:sym typeface="Roboto"/>
              </a:rPr>
              <a:t>is regarded as having such an impairment. 28 CFR Sec. 36.104</a:t>
            </a:r>
            <a:endParaRPr sz="1200">
              <a:solidFill>
                <a:srgbClr val="212529"/>
              </a:solidFill>
              <a:latin typeface="Roboto"/>
              <a:ea typeface="Roboto"/>
              <a:cs typeface="Roboto"/>
              <a:sym typeface="Roboto"/>
            </a:endParaRPr>
          </a:p>
          <a:p>
            <a:pPr marL="457200" lvl="0" indent="-304800" algn="l" rtl="0">
              <a:lnSpc>
                <a:spcPct val="115000"/>
              </a:lnSpc>
              <a:spcBef>
                <a:spcPts val="0"/>
              </a:spcBef>
              <a:spcAft>
                <a:spcPts val="0"/>
              </a:spcAft>
              <a:buClr>
                <a:srgbClr val="212529"/>
              </a:buClr>
              <a:buSzPts val="1200"/>
              <a:buFont typeface="Roboto"/>
              <a:buChar char="●"/>
            </a:pPr>
            <a:r>
              <a:rPr lang="en" sz="1200">
                <a:solidFill>
                  <a:srgbClr val="212529"/>
                </a:solidFill>
                <a:latin typeface="Roboto"/>
                <a:ea typeface="Roboto"/>
                <a:cs typeface="Roboto"/>
                <a:sym typeface="Roboto"/>
              </a:rPr>
              <a:t>The disability must interfere with the the childs ability to learn in a general education classroom.  Broader definition of a disability than IDEA (it says a diability must substantially limit one or more basic life activities</a:t>
            </a:r>
            <a:endParaRPr sz="1200">
              <a:solidFill>
                <a:srgbClr val="212529"/>
              </a:solidFill>
              <a:latin typeface="Roboto"/>
              <a:ea typeface="Roboto"/>
              <a:cs typeface="Roboto"/>
              <a:sym typeface="Roboto"/>
            </a:endParaRPr>
          </a:p>
          <a:p>
            <a:pPr marL="0" lvl="0" indent="0" algn="l" rtl="0">
              <a:spcBef>
                <a:spcPts val="120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6bca989268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6bca989268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rgbClr val="333333"/>
                </a:solidFill>
                <a:highlight>
                  <a:srgbClr val="FFFFFF"/>
                </a:highlight>
              </a:rPr>
              <a:t>Substantially limits is not defined in the federal regulations. However, in a letter from the Office for Civil Rights (OCR), they state, “this is a determination to be made by each local school district and depends on the nature and severity of the person’s disabling condition.” New guidance from the Americans with Disabilities Amendment Act states that Section 504 standards must conform with the ADAAA and is “intended to afford a broad scope of protection to eligible persons.” In considering substantial limitations, students must be measured against their same age, non-disabled peers in the general population and without benefit of medication or other mitigating measures such as learned behavioral or adaptive neurological modifications, assistive technology or accommodations.</a:t>
            </a:r>
            <a:endParaRPr sz="1200">
              <a:solidFill>
                <a:srgbClr val="333333"/>
              </a:solidFill>
              <a:highlight>
                <a:srgbClr val="FFFFFF"/>
              </a:highlight>
            </a:endParaRPr>
          </a:p>
          <a:p>
            <a:pPr marL="457200" lvl="0" indent="-342900" algn="l" rtl="0">
              <a:lnSpc>
                <a:spcPct val="115000"/>
              </a:lnSpc>
              <a:spcBef>
                <a:spcPts val="0"/>
              </a:spcBef>
              <a:spcAft>
                <a:spcPts val="0"/>
              </a:spcAft>
              <a:buClr>
                <a:schemeClr val="dk2"/>
              </a:buClr>
              <a:buSzPts val="1800"/>
              <a:buFont typeface="Open Sans"/>
              <a:buChar char="●"/>
            </a:pPr>
            <a:r>
              <a:rPr lang="en" sz="1200">
                <a:solidFill>
                  <a:srgbClr val="333333"/>
                </a:solidFill>
                <a:highlight>
                  <a:srgbClr val="FFFFFF"/>
                </a:highlight>
              </a:rPr>
              <a:t>This may include individuals with AD/HD, dyslexia, cancer, diabetes, severe allergies, chronic asthma, Tourette ’s syndrome, digestive disorders, cardiovascular disorders, depression, conduct disorder, oppositional defiant disorder, HIV/AIDS, behavior disorders and temporary disabilities (e.g., broken writing arm, broken leg, etc.). Conditions that are episodic or in remission are also now covered if they create a substantial limitation in one or more major life activity while they are active. Students who are currently using illegal drugs or alcohol are not covered or eligible under Section 504.</a:t>
            </a:r>
            <a:endParaRPr sz="1200">
              <a:solidFill>
                <a:srgbClr val="333333"/>
              </a:solidFill>
              <a:highlight>
                <a:srgbClr val="FFFFFF"/>
              </a:highlight>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6bca989268_0_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6bca989268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759db010c6_0_20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759db010c6_0_2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759db010c6_0_2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759db010c6_0_2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And the classification must have an adverse effect on academic performance.  The disability must affect the child’s educational performance an/or ability to learn and benefit from the general education curriculum..  The child must need specialized instruction to make progress in school.  </a:t>
            </a:r>
            <a:endParaRPr/>
          </a:p>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6bca989268_0_16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6bca989268_0_1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w="76200" cap="flat" cmpd="sng">
            <a:solidFill>
              <a:schemeClr val="lt2"/>
            </a:solidFill>
            <a:prstDash val="solid"/>
            <a:round/>
            <a:headEnd type="none" w="sm" len="sm"/>
            <a:tailEnd type="none" w="sm" len="sm"/>
          </a:ln>
        </p:spPr>
      </p:cxnSp>
      <p:cxnSp>
        <p:nvCxnSpPr>
          <p:cNvPr id="11" name="Google Shape;11;p2"/>
          <p:cNvCxnSpPr/>
          <p:nvPr/>
        </p:nvCxnSpPr>
        <p:spPr>
          <a:xfrm>
            <a:off x="1575035" y="3158252"/>
            <a:ext cx="562200" cy="0"/>
          </a:xfrm>
          <a:prstGeom prst="straightConnector1">
            <a:avLst/>
          </a:prstGeom>
          <a:noFill/>
          <a:ln w="76200" cap="flat" cmpd="sng">
            <a:solidFill>
              <a:schemeClr val="lt2"/>
            </a:solidFill>
            <a:prstDash val="solid"/>
            <a:round/>
            <a:headEnd type="none" w="sm" len="sm"/>
            <a:tailEnd type="none" w="sm" len="sm"/>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4" name="Google Shape;14;p2"/>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7" name="Google Shape;17;p2"/>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18" name="Google Shape;18;p2"/>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9" name="Google Shape;19;p2"/>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20" name="Google Shape;2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1"/>
          <p:cNvSpPr txBox="1">
            <a:spLocks noGrp="1"/>
          </p:cNvSpPr>
          <p:nvPr>
            <p:ph type="title" hasCustomPrompt="1"/>
          </p:nvPr>
        </p:nvSpPr>
        <p:spPr>
          <a:xfrm>
            <a:off x="311700" y="1304850"/>
            <a:ext cx="8520600" cy="15384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a:spLocks noGrp="1"/>
          </p:cNvSpPr>
          <p:nvPr>
            <p:ph type="body" idx="1"/>
          </p:nvPr>
        </p:nvSpPr>
        <p:spPr>
          <a:xfrm>
            <a:off x="311700" y="2995650"/>
            <a:ext cx="8520600" cy="10716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9" name="Google Shape;5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a:endParaRPr/>
          </a:p>
        </p:txBody>
      </p:sp>
      <p:sp>
        <p:nvSpPr>
          <p:cNvPr id="24" name="Google Shape;24;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9" name="Google Shape;2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2" name="Google Shape;32;p5"/>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3" name="Google Shape;33;p5"/>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Google Shape;3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7" name="Google Shape;3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1" name="Google Shape;4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6"/>
        </a:solidFill>
        <a:effectLst/>
      </p:bgPr>
    </p:bg>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526350"/>
            <a:ext cx="56136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dk2"/>
              </a:buClr>
              <a:buSzPts val="5400"/>
              <a:buNone/>
              <a:defRPr sz="5400" b="0">
                <a:solidFill>
                  <a:schemeClr val="dk2"/>
                </a:solidFill>
              </a:defRPr>
            </a:lvl1pPr>
            <a:lvl2pPr lvl="1">
              <a:spcBef>
                <a:spcPts val="0"/>
              </a:spcBef>
              <a:spcAft>
                <a:spcPts val="0"/>
              </a:spcAft>
              <a:buClr>
                <a:schemeClr val="dk2"/>
              </a:buClr>
              <a:buSzPts val="5400"/>
              <a:buNone/>
              <a:defRPr sz="5400" b="0">
                <a:solidFill>
                  <a:schemeClr val="dk2"/>
                </a:solidFill>
              </a:defRPr>
            </a:lvl2pPr>
            <a:lvl3pPr lvl="2">
              <a:spcBef>
                <a:spcPts val="0"/>
              </a:spcBef>
              <a:spcAft>
                <a:spcPts val="0"/>
              </a:spcAft>
              <a:buClr>
                <a:schemeClr val="dk2"/>
              </a:buClr>
              <a:buSzPts val="5400"/>
              <a:buNone/>
              <a:defRPr sz="5400" b="0">
                <a:solidFill>
                  <a:schemeClr val="dk2"/>
                </a:solidFill>
              </a:defRPr>
            </a:lvl3pPr>
            <a:lvl4pPr lvl="3">
              <a:spcBef>
                <a:spcPts val="0"/>
              </a:spcBef>
              <a:spcAft>
                <a:spcPts val="0"/>
              </a:spcAft>
              <a:buClr>
                <a:schemeClr val="dk2"/>
              </a:buClr>
              <a:buSzPts val="5400"/>
              <a:buNone/>
              <a:defRPr sz="5400" b="0">
                <a:solidFill>
                  <a:schemeClr val="dk2"/>
                </a:solidFill>
              </a:defRPr>
            </a:lvl4pPr>
            <a:lvl5pPr lvl="4">
              <a:spcBef>
                <a:spcPts val="0"/>
              </a:spcBef>
              <a:spcAft>
                <a:spcPts val="0"/>
              </a:spcAft>
              <a:buClr>
                <a:schemeClr val="dk2"/>
              </a:buClr>
              <a:buSzPts val="5400"/>
              <a:buNone/>
              <a:defRPr sz="5400" b="0">
                <a:solidFill>
                  <a:schemeClr val="dk2"/>
                </a:solidFill>
              </a:defRPr>
            </a:lvl5pPr>
            <a:lvl6pPr lvl="5">
              <a:spcBef>
                <a:spcPts val="0"/>
              </a:spcBef>
              <a:spcAft>
                <a:spcPts val="0"/>
              </a:spcAft>
              <a:buClr>
                <a:schemeClr val="dk2"/>
              </a:buClr>
              <a:buSzPts val="5400"/>
              <a:buNone/>
              <a:defRPr sz="5400" b="0">
                <a:solidFill>
                  <a:schemeClr val="dk2"/>
                </a:solidFill>
              </a:defRPr>
            </a:lvl6pPr>
            <a:lvl7pPr lvl="6">
              <a:spcBef>
                <a:spcPts val="0"/>
              </a:spcBef>
              <a:spcAft>
                <a:spcPts val="0"/>
              </a:spcAft>
              <a:buClr>
                <a:schemeClr val="dk2"/>
              </a:buClr>
              <a:buSzPts val="5400"/>
              <a:buNone/>
              <a:defRPr sz="5400" b="0">
                <a:solidFill>
                  <a:schemeClr val="dk2"/>
                </a:solidFill>
              </a:defRPr>
            </a:lvl7pPr>
            <a:lvl8pPr lvl="7">
              <a:spcBef>
                <a:spcPts val="0"/>
              </a:spcBef>
              <a:spcAft>
                <a:spcPts val="0"/>
              </a:spcAft>
              <a:buClr>
                <a:schemeClr val="dk2"/>
              </a:buClr>
              <a:buSzPts val="5400"/>
              <a:buNone/>
              <a:defRPr sz="5400" b="0">
                <a:solidFill>
                  <a:schemeClr val="dk2"/>
                </a:solidFill>
              </a:defRPr>
            </a:lvl8pPr>
            <a:lvl9pPr lvl="8">
              <a:spcBef>
                <a:spcPts val="0"/>
              </a:spcBef>
              <a:spcAft>
                <a:spcPts val="0"/>
              </a:spcAft>
              <a:buClr>
                <a:schemeClr val="dk2"/>
              </a:buClr>
              <a:buSzPts val="5400"/>
              <a:buNone/>
              <a:defRPr sz="5400" b="0">
                <a:solidFill>
                  <a:schemeClr val="dk2"/>
                </a:solidFill>
              </a:defRPr>
            </a:lvl9pPr>
          </a:lstStyle>
          <a:p>
            <a:endParaRPr/>
          </a:p>
        </p:txBody>
      </p:sp>
      <p:sp>
        <p:nvSpPr>
          <p:cNvPr id="44" name="Google Shape;4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7" name="Google Shape;47;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9" name="Google Shape;49;p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311700" y="423072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a:endParaRPr/>
          </a:p>
        </p:txBody>
      </p:sp>
      <p:sp>
        <p:nvSpPr>
          <p:cNvPr id="54" name="Google Shape;5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Google Shape;7;p1"/>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MW5NlZvPj_I"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hyperlink" Target="https://www.understood.org/en/school-learning/special-services/504-plan/the-difference-between-ieps-and-504-plan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understood.org/en/school-learning/special-services/ieps/at-a-glance-whos-on-the-iep-team"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hyperlink" Target="https://www.understood.org/en/school-learning/special-services/ieps/the-iep-meeting-an-overview"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assets.ctfassets.net/p0qf7j048i0q/24s5adt3xYto4Ri8QwBJxo/3121f047b5e8882dd2dc706d40be17b2/Anatomy_of_an_IEP_Understood.pdf"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hyperlink" Target="https://www.understood.org/en/school-learning/special-services/504-plan/understanding-504-plan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understood.org/en/school-learning/special-services/ieps/setting-an-iep-baseline-plop-plaafp-and-plp"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hyperlink" Target="https://www.understood.org/en/learning-attention-issues/treatments-approaches/educational-strategies/modifications-what-you-need-to-know" TargetMode="External"/><Relationship Id="rId5" Type="http://schemas.openxmlformats.org/officeDocument/2006/relationships/hyperlink" Target="https://www.understood.org/en/learning-attention-issues/treatments-approaches/educational-strategies/accommodations-what-they-are-and-how-they-work" TargetMode="External"/><Relationship Id="rId4" Type="http://schemas.openxmlformats.org/officeDocument/2006/relationships/hyperlink" Target="https://www.understood.org/en/school-learning/special-services/ieps/setting-annual-iep-goals-what-you-need-to-know"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youtube.com/watch?v=A9TgDgHfdlY"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understandingspecialeducation.com/special-education-law.html"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hyperlink" Target="https://www.understandingspecialeducation.com/fape.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3"/>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504 vs. IEPs</a:t>
            </a:r>
            <a:endParaRPr/>
          </a:p>
        </p:txBody>
      </p:sp>
      <p:sp>
        <p:nvSpPr>
          <p:cNvPr id="67" name="Google Shape;67;p13"/>
          <p:cNvSpPr txBox="1">
            <a:spLocks noGrp="1"/>
          </p:cNvSpPr>
          <p:nvPr>
            <p:ph type="subTitle" idx="1"/>
          </p:nvPr>
        </p:nvSpPr>
        <p:spPr>
          <a:xfrm>
            <a:off x="2137225" y="2850064"/>
            <a:ext cx="4870500" cy="1785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Civil Rights v. Special Education Law</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2"/>
          <p:cNvSpPr txBox="1">
            <a:spLocks noGrp="1"/>
          </p:cNvSpPr>
          <p:nvPr>
            <p:ph type="title"/>
          </p:nvPr>
        </p:nvSpPr>
        <p:spPr>
          <a:xfrm>
            <a:off x="311700" y="148975"/>
            <a:ext cx="8520600" cy="1117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Individual education program vs. 504 Plans</a:t>
            </a:r>
            <a:endParaRPr/>
          </a:p>
          <a:p>
            <a:pPr marL="0" lvl="0" indent="0" algn="l" rtl="0">
              <a:spcBef>
                <a:spcPts val="0"/>
              </a:spcBef>
              <a:spcAft>
                <a:spcPts val="0"/>
              </a:spcAft>
              <a:buNone/>
            </a:pPr>
            <a:r>
              <a:rPr lang="en" u="sng">
                <a:solidFill>
                  <a:schemeClr val="hlink"/>
                </a:solidFill>
                <a:hlinkClick r:id="rId3"/>
              </a:rPr>
              <a:t>Accommodations Act vs. Services Act</a:t>
            </a:r>
            <a:endParaRPr/>
          </a:p>
        </p:txBody>
      </p:sp>
      <p:sp>
        <p:nvSpPr>
          <p:cNvPr id="122" name="Google Shape;122;p22"/>
          <p:cNvSpPr txBox="1">
            <a:spLocks noGrp="1"/>
          </p:cNvSpPr>
          <p:nvPr>
            <p:ph type="body" idx="1"/>
          </p:nvPr>
        </p:nvSpPr>
        <p:spPr>
          <a:xfrm>
            <a:off x="192775" y="1620350"/>
            <a:ext cx="3999900" cy="204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504</a:t>
            </a:r>
            <a:endParaRPr/>
          </a:p>
          <a:p>
            <a:pPr marL="457200" lvl="0" indent="-317500" algn="l" rtl="0">
              <a:spcBef>
                <a:spcPts val="1600"/>
              </a:spcBef>
              <a:spcAft>
                <a:spcPts val="0"/>
              </a:spcAft>
              <a:buSzPts val="1400"/>
              <a:buChar char="●"/>
            </a:pPr>
            <a:r>
              <a:rPr lang="en"/>
              <a:t>Has a disability</a:t>
            </a:r>
            <a:endParaRPr/>
          </a:p>
          <a:p>
            <a:pPr marL="457200" lvl="0" indent="-317500" algn="l" rtl="0">
              <a:spcBef>
                <a:spcPts val="0"/>
              </a:spcBef>
              <a:spcAft>
                <a:spcPts val="0"/>
              </a:spcAft>
              <a:buSzPts val="1400"/>
              <a:buChar char="●"/>
            </a:pPr>
            <a:r>
              <a:rPr lang="en"/>
              <a:t>Accommodate or modify</a:t>
            </a:r>
            <a:endParaRPr/>
          </a:p>
          <a:p>
            <a:pPr marL="457200" lvl="0" indent="-317500" algn="l" rtl="0">
              <a:spcBef>
                <a:spcPts val="0"/>
              </a:spcBef>
              <a:spcAft>
                <a:spcPts val="0"/>
              </a:spcAft>
              <a:buSzPts val="1400"/>
              <a:buChar char="●"/>
            </a:pPr>
            <a:r>
              <a:rPr lang="en"/>
              <a:t>But does not require specialized instruction</a:t>
            </a:r>
            <a:endParaRPr/>
          </a:p>
          <a:p>
            <a:pPr marL="457200" lvl="0" indent="-317500" algn="l" rtl="0">
              <a:spcBef>
                <a:spcPts val="0"/>
              </a:spcBef>
              <a:spcAft>
                <a:spcPts val="0"/>
              </a:spcAft>
              <a:buSzPts val="1400"/>
              <a:buChar char="●"/>
            </a:pPr>
            <a:r>
              <a:rPr lang="en"/>
              <a:t>Document the disability </a:t>
            </a:r>
            <a:endParaRPr/>
          </a:p>
          <a:p>
            <a:pPr marL="457200" lvl="0" indent="0" algn="l" rtl="0">
              <a:spcBef>
                <a:spcPts val="1600"/>
              </a:spcBef>
              <a:spcAft>
                <a:spcPts val="0"/>
              </a:spcAft>
              <a:buNone/>
            </a:pPr>
            <a:endParaRPr/>
          </a:p>
          <a:p>
            <a:pPr marL="457200" lvl="0" indent="0" algn="l" rtl="0">
              <a:spcBef>
                <a:spcPts val="1600"/>
              </a:spcBef>
              <a:spcAft>
                <a:spcPts val="0"/>
              </a:spcAft>
              <a:buNone/>
            </a:pPr>
            <a:endParaRPr/>
          </a:p>
          <a:p>
            <a:pPr marL="457200" lvl="0" indent="0" algn="l" rtl="0">
              <a:spcBef>
                <a:spcPts val="1600"/>
              </a:spcBef>
              <a:spcAft>
                <a:spcPts val="1600"/>
              </a:spcAft>
              <a:buNone/>
            </a:pPr>
            <a:r>
              <a:rPr lang="en" u="sng">
                <a:solidFill>
                  <a:schemeClr val="hlink"/>
                </a:solidFill>
                <a:hlinkClick r:id="rId4"/>
              </a:rPr>
              <a:t>Chart from understood.org</a:t>
            </a:r>
            <a:endParaRPr/>
          </a:p>
        </p:txBody>
      </p:sp>
      <p:sp>
        <p:nvSpPr>
          <p:cNvPr id="123" name="Google Shape;123;p22"/>
          <p:cNvSpPr txBox="1">
            <a:spLocks noGrp="1"/>
          </p:cNvSpPr>
          <p:nvPr>
            <p:ph type="body" idx="2"/>
          </p:nvPr>
        </p:nvSpPr>
        <p:spPr>
          <a:xfrm>
            <a:off x="4832400" y="1748075"/>
            <a:ext cx="3924300" cy="2598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IEP</a:t>
            </a:r>
            <a:endParaRPr/>
          </a:p>
          <a:p>
            <a:pPr marL="457200" lvl="0" indent="-317500" algn="l" rtl="0">
              <a:spcBef>
                <a:spcPts val="1600"/>
              </a:spcBef>
              <a:spcAft>
                <a:spcPts val="0"/>
              </a:spcAft>
              <a:buSzPts val="1400"/>
              <a:buChar char="●"/>
            </a:pPr>
            <a:r>
              <a:rPr lang="en"/>
              <a:t>Disability classification</a:t>
            </a:r>
            <a:endParaRPr/>
          </a:p>
          <a:p>
            <a:pPr marL="457200" lvl="0" indent="-317500" algn="l" rtl="0">
              <a:spcBef>
                <a:spcPts val="0"/>
              </a:spcBef>
              <a:spcAft>
                <a:spcPts val="0"/>
              </a:spcAft>
              <a:buSzPts val="1400"/>
              <a:buChar char="●"/>
            </a:pPr>
            <a:r>
              <a:rPr lang="en"/>
              <a:t>Specialized Instruction</a:t>
            </a:r>
            <a:endParaRPr/>
          </a:p>
          <a:p>
            <a:pPr marL="457200" lvl="0" indent="-317500" algn="l" rtl="0">
              <a:spcBef>
                <a:spcPts val="0"/>
              </a:spcBef>
              <a:spcAft>
                <a:spcPts val="0"/>
              </a:spcAft>
              <a:buSzPts val="1400"/>
              <a:buChar char="●"/>
            </a:pPr>
            <a:r>
              <a:rPr lang="en"/>
              <a:t>Individualized Instructions </a:t>
            </a:r>
            <a:endParaRPr/>
          </a:p>
          <a:p>
            <a:pPr marL="457200" lvl="0" indent="-317500" algn="l" rtl="0">
              <a:spcBef>
                <a:spcPts val="0"/>
              </a:spcBef>
              <a:spcAft>
                <a:spcPts val="0"/>
              </a:spcAft>
              <a:buSzPts val="1400"/>
              <a:buChar char="●"/>
            </a:pPr>
            <a:r>
              <a:rPr lang="en"/>
              <a:t>Goals</a:t>
            </a:r>
            <a:endParaRPr/>
          </a:p>
          <a:p>
            <a:pPr marL="457200" lvl="0" indent="-317500" algn="l" rtl="0">
              <a:spcBef>
                <a:spcPts val="0"/>
              </a:spcBef>
              <a:spcAft>
                <a:spcPts val="0"/>
              </a:spcAft>
              <a:buSzPts val="1400"/>
              <a:buChar char="●"/>
            </a:pPr>
            <a:r>
              <a:rPr lang="en"/>
              <a:t>Services</a:t>
            </a:r>
            <a:endParaRPr/>
          </a:p>
          <a:p>
            <a:pPr marL="457200" lvl="0" indent="-317500" algn="l" rtl="0">
              <a:spcBef>
                <a:spcPts val="0"/>
              </a:spcBef>
              <a:spcAft>
                <a:spcPts val="0"/>
              </a:spcAft>
              <a:buSzPts val="1400"/>
              <a:buChar char="●"/>
            </a:pPr>
            <a:r>
              <a:rPr lang="en"/>
              <a:t>Instruction to remediate skill deficits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3"/>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lnSpc>
                <a:spcPct val="162500"/>
              </a:lnSpc>
              <a:spcBef>
                <a:spcPts val="0"/>
              </a:spcBef>
              <a:spcAft>
                <a:spcPts val="0"/>
              </a:spcAft>
              <a:buNone/>
            </a:pPr>
            <a:r>
              <a:rPr lang="en" sz="1800">
                <a:solidFill>
                  <a:srgbClr val="002938"/>
                </a:solidFill>
                <a:latin typeface="Arial"/>
                <a:ea typeface="Arial"/>
                <a:cs typeface="Arial"/>
                <a:sym typeface="Arial"/>
              </a:rPr>
              <a:t>Who Creates It</a:t>
            </a:r>
            <a:endParaRPr sz="1800"/>
          </a:p>
        </p:txBody>
      </p:sp>
      <p:sp>
        <p:nvSpPr>
          <p:cNvPr id="129" name="Google Shape;129;p23"/>
          <p:cNvSpPr txBox="1">
            <a:spLocks noGrp="1"/>
          </p:cNvSpPr>
          <p:nvPr>
            <p:ph type="body" idx="1"/>
          </p:nvPr>
        </p:nvSpPr>
        <p:spPr>
          <a:xfrm>
            <a:off x="311700" y="897275"/>
            <a:ext cx="3999900" cy="3671700"/>
          </a:xfrm>
          <a:prstGeom prst="rect">
            <a:avLst/>
          </a:prstGeom>
        </p:spPr>
        <p:txBody>
          <a:bodyPr spcFirstLastPara="1" wrap="square" lIns="91425" tIns="91425" rIns="91425" bIns="91425" anchor="t" anchorCtr="0">
            <a:noAutofit/>
          </a:bodyPr>
          <a:lstStyle/>
          <a:p>
            <a:pPr marL="0" lvl="0" indent="0" algn="l" rtl="0">
              <a:lnSpc>
                <a:spcPct val="162500"/>
              </a:lnSpc>
              <a:spcBef>
                <a:spcPts val="0"/>
              </a:spcBef>
              <a:spcAft>
                <a:spcPts val="0"/>
              </a:spcAft>
              <a:buNone/>
            </a:pPr>
            <a:endParaRPr sz="1200">
              <a:solidFill>
                <a:srgbClr val="002938"/>
              </a:solidFill>
              <a:latin typeface="Arial"/>
              <a:ea typeface="Arial"/>
              <a:cs typeface="Arial"/>
              <a:sym typeface="Arial"/>
            </a:endParaRPr>
          </a:p>
          <a:p>
            <a:pPr marL="0" lvl="0" indent="0" algn="l" rtl="0">
              <a:lnSpc>
                <a:spcPct val="162500"/>
              </a:lnSpc>
              <a:spcBef>
                <a:spcPts val="0"/>
              </a:spcBef>
              <a:spcAft>
                <a:spcPts val="0"/>
              </a:spcAft>
              <a:buNone/>
            </a:pPr>
            <a:r>
              <a:rPr lang="en" sz="1200" b="1">
                <a:solidFill>
                  <a:srgbClr val="002938"/>
                </a:solidFill>
                <a:latin typeface="Arial"/>
                <a:ea typeface="Arial"/>
                <a:cs typeface="Arial"/>
                <a:sym typeface="Arial"/>
              </a:rPr>
              <a:t>IEP</a:t>
            </a:r>
            <a:endParaRPr sz="1200" b="1">
              <a:solidFill>
                <a:srgbClr val="002938"/>
              </a:solidFill>
              <a:latin typeface="Arial"/>
              <a:ea typeface="Arial"/>
              <a:cs typeface="Arial"/>
              <a:sym typeface="Arial"/>
            </a:endParaRPr>
          </a:p>
          <a:p>
            <a:pPr marL="0" lvl="0" indent="0" algn="l" rtl="0">
              <a:lnSpc>
                <a:spcPct val="162500"/>
              </a:lnSpc>
              <a:spcBef>
                <a:spcPts val="1200"/>
              </a:spcBef>
              <a:spcAft>
                <a:spcPts val="0"/>
              </a:spcAft>
              <a:buNone/>
            </a:pPr>
            <a:r>
              <a:rPr lang="en" sz="1200">
                <a:solidFill>
                  <a:srgbClr val="002938"/>
                </a:solidFill>
                <a:latin typeface="Arial"/>
                <a:ea typeface="Arial"/>
                <a:cs typeface="Arial"/>
                <a:sym typeface="Arial"/>
              </a:rPr>
              <a:t>There are strict legal requirements about who participates. An IEP is created by an </a:t>
            </a:r>
            <a:r>
              <a:rPr lang="en" sz="1200" u="sng">
                <a:solidFill>
                  <a:srgbClr val="002938"/>
                </a:solidFill>
                <a:latin typeface="Arial"/>
                <a:ea typeface="Arial"/>
                <a:cs typeface="Arial"/>
                <a:sym typeface="Arial"/>
                <a:hlinkClick r:id="rId3">
                  <a:extLst>
                    <a:ext uri="{A12FA001-AC4F-418D-AE19-62706E023703}">
                      <ahyp:hlinkClr xmlns:ahyp="http://schemas.microsoft.com/office/drawing/2018/hyperlinkcolor" val="tx"/>
                    </a:ext>
                  </a:extLst>
                </a:hlinkClick>
              </a:rPr>
              <a:t>IEP team</a:t>
            </a:r>
            <a:r>
              <a:rPr lang="en" sz="1200">
                <a:solidFill>
                  <a:srgbClr val="002938"/>
                </a:solidFill>
                <a:latin typeface="Arial"/>
                <a:ea typeface="Arial"/>
                <a:cs typeface="Arial"/>
                <a:sym typeface="Arial"/>
              </a:rPr>
              <a:t> that must include:</a:t>
            </a:r>
            <a:endParaRPr sz="1200">
              <a:solidFill>
                <a:srgbClr val="002938"/>
              </a:solidFill>
              <a:latin typeface="Arial"/>
              <a:ea typeface="Arial"/>
              <a:cs typeface="Arial"/>
              <a:sym typeface="Arial"/>
            </a:endParaRPr>
          </a:p>
          <a:p>
            <a:pPr marL="457200" lvl="0" indent="-304800" algn="l" rtl="0">
              <a:spcBef>
                <a:spcPts val="1200"/>
              </a:spcBef>
              <a:spcAft>
                <a:spcPts val="0"/>
              </a:spcAft>
              <a:buClr>
                <a:srgbClr val="002938"/>
              </a:buClr>
              <a:buSzPts val="1200"/>
              <a:buFont typeface="Arial"/>
              <a:buChar char="●"/>
            </a:pPr>
            <a:r>
              <a:rPr lang="en" sz="1200">
                <a:solidFill>
                  <a:srgbClr val="002938"/>
                </a:solidFill>
                <a:latin typeface="Arial"/>
                <a:ea typeface="Arial"/>
                <a:cs typeface="Arial"/>
                <a:sym typeface="Arial"/>
              </a:rPr>
              <a:t>The child’s parent or caregiver</a:t>
            </a:r>
            <a:endParaRPr sz="1200">
              <a:solidFill>
                <a:srgbClr val="002938"/>
              </a:solidFill>
              <a:latin typeface="Arial"/>
              <a:ea typeface="Arial"/>
              <a:cs typeface="Arial"/>
              <a:sym typeface="Arial"/>
            </a:endParaRPr>
          </a:p>
          <a:p>
            <a:pPr marL="457200" lvl="0" indent="-304800" algn="l" rtl="0">
              <a:spcBef>
                <a:spcPts val="0"/>
              </a:spcBef>
              <a:spcAft>
                <a:spcPts val="0"/>
              </a:spcAft>
              <a:buClr>
                <a:srgbClr val="002938"/>
              </a:buClr>
              <a:buSzPts val="1200"/>
              <a:buFont typeface="Arial"/>
              <a:buChar char="●"/>
            </a:pPr>
            <a:r>
              <a:rPr lang="en" sz="1200">
                <a:solidFill>
                  <a:srgbClr val="002938"/>
                </a:solidFill>
                <a:latin typeface="Arial"/>
                <a:ea typeface="Arial"/>
                <a:cs typeface="Arial"/>
                <a:sym typeface="Arial"/>
              </a:rPr>
              <a:t>At least one of the child’s general education teachers</a:t>
            </a:r>
            <a:endParaRPr sz="1200">
              <a:solidFill>
                <a:srgbClr val="002938"/>
              </a:solidFill>
              <a:latin typeface="Arial"/>
              <a:ea typeface="Arial"/>
              <a:cs typeface="Arial"/>
              <a:sym typeface="Arial"/>
            </a:endParaRPr>
          </a:p>
          <a:p>
            <a:pPr marL="457200" lvl="0" indent="-304800" algn="l" rtl="0">
              <a:spcBef>
                <a:spcPts val="0"/>
              </a:spcBef>
              <a:spcAft>
                <a:spcPts val="0"/>
              </a:spcAft>
              <a:buClr>
                <a:srgbClr val="002938"/>
              </a:buClr>
              <a:buSzPts val="1200"/>
              <a:buFont typeface="Arial"/>
              <a:buChar char="●"/>
            </a:pPr>
            <a:r>
              <a:rPr lang="en" sz="1200">
                <a:solidFill>
                  <a:srgbClr val="002938"/>
                </a:solidFill>
                <a:latin typeface="Arial"/>
                <a:ea typeface="Arial"/>
                <a:cs typeface="Arial"/>
                <a:sym typeface="Arial"/>
              </a:rPr>
              <a:t>At least one special education teacher</a:t>
            </a:r>
            <a:endParaRPr sz="1200">
              <a:solidFill>
                <a:srgbClr val="002938"/>
              </a:solidFill>
              <a:latin typeface="Arial"/>
              <a:ea typeface="Arial"/>
              <a:cs typeface="Arial"/>
              <a:sym typeface="Arial"/>
            </a:endParaRPr>
          </a:p>
          <a:p>
            <a:pPr marL="457200" lvl="0" indent="-304800" algn="l" rtl="0">
              <a:spcBef>
                <a:spcPts val="0"/>
              </a:spcBef>
              <a:spcAft>
                <a:spcPts val="0"/>
              </a:spcAft>
              <a:buClr>
                <a:srgbClr val="002938"/>
              </a:buClr>
              <a:buSzPts val="1200"/>
              <a:buFont typeface="Arial"/>
              <a:buChar char="●"/>
            </a:pPr>
            <a:r>
              <a:rPr lang="en" sz="1200">
                <a:solidFill>
                  <a:srgbClr val="002938"/>
                </a:solidFill>
                <a:latin typeface="Arial"/>
                <a:ea typeface="Arial"/>
                <a:cs typeface="Arial"/>
                <a:sym typeface="Arial"/>
              </a:rPr>
              <a:t>School psychologist or other specialist who can interpret evaluation results</a:t>
            </a:r>
            <a:endParaRPr sz="1200">
              <a:solidFill>
                <a:srgbClr val="002938"/>
              </a:solidFill>
              <a:latin typeface="Arial"/>
              <a:ea typeface="Arial"/>
              <a:cs typeface="Arial"/>
              <a:sym typeface="Arial"/>
            </a:endParaRPr>
          </a:p>
          <a:p>
            <a:pPr marL="457200" lvl="0" indent="-304800" algn="l" rtl="0">
              <a:spcBef>
                <a:spcPts val="0"/>
              </a:spcBef>
              <a:spcAft>
                <a:spcPts val="0"/>
              </a:spcAft>
              <a:buClr>
                <a:srgbClr val="002938"/>
              </a:buClr>
              <a:buSzPts val="1200"/>
              <a:buFont typeface="Arial"/>
              <a:buChar char="●"/>
            </a:pPr>
            <a:r>
              <a:rPr lang="en" sz="1200">
                <a:solidFill>
                  <a:srgbClr val="002938"/>
                </a:solidFill>
                <a:latin typeface="Arial"/>
                <a:ea typeface="Arial"/>
                <a:cs typeface="Arial"/>
                <a:sym typeface="Arial"/>
              </a:rPr>
              <a:t>A district representative with authority over special education services</a:t>
            </a:r>
            <a:endParaRPr sz="1200">
              <a:solidFill>
                <a:srgbClr val="002938"/>
              </a:solidFill>
              <a:latin typeface="Arial"/>
              <a:ea typeface="Arial"/>
              <a:cs typeface="Arial"/>
              <a:sym typeface="Arial"/>
            </a:endParaRPr>
          </a:p>
          <a:p>
            <a:pPr marL="0" lvl="0" indent="0" algn="l" rtl="0">
              <a:lnSpc>
                <a:spcPct val="162500"/>
              </a:lnSpc>
              <a:spcBef>
                <a:spcPts val="0"/>
              </a:spcBef>
              <a:spcAft>
                <a:spcPts val="0"/>
              </a:spcAft>
              <a:buNone/>
            </a:pPr>
            <a:r>
              <a:rPr lang="en" sz="1200">
                <a:solidFill>
                  <a:srgbClr val="002938"/>
                </a:solidFill>
                <a:latin typeface="Arial"/>
                <a:ea typeface="Arial"/>
                <a:cs typeface="Arial"/>
                <a:sym typeface="Arial"/>
              </a:rPr>
              <a:t>With a few exceptions, the entire team must be present for </a:t>
            </a:r>
            <a:r>
              <a:rPr lang="en" sz="1200" u="sng">
                <a:solidFill>
                  <a:srgbClr val="002938"/>
                </a:solidFill>
                <a:latin typeface="Arial"/>
                <a:ea typeface="Arial"/>
                <a:cs typeface="Arial"/>
                <a:sym typeface="Arial"/>
                <a:hlinkClick r:id="rId4">
                  <a:extLst>
                    <a:ext uri="{A12FA001-AC4F-418D-AE19-62706E023703}">
                      <ahyp:hlinkClr xmlns:ahyp="http://schemas.microsoft.com/office/drawing/2018/hyperlinkcolor" val="tx"/>
                    </a:ext>
                  </a:extLst>
                </a:hlinkClick>
              </a:rPr>
              <a:t>IEP meetings</a:t>
            </a:r>
            <a:r>
              <a:rPr lang="en" sz="1200">
                <a:solidFill>
                  <a:srgbClr val="002938"/>
                </a:solidFill>
                <a:latin typeface="Arial"/>
                <a:ea typeface="Arial"/>
                <a:cs typeface="Arial"/>
                <a:sym typeface="Arial"/>
              </a:rPr>
              <a:t>.</a:t>
            </a:r>
            <a:endParaRPr sz="1200">
              <a:solidFill>
                <a:srgbClr val="002938"/>
              </a:solidFill>
              <a:latin typeface="Arial"/>
              <a:ea typeface="Arial"/>
              <a:cs typeface="Arial"/>
              <a:sym typeface="Arial"/>
            </a:endParaRPr>
          </a:p>
          <a:p>
            <a:pPr marL="0" lvl="0" indent="0" algn="l" rtl="0">
              <a:spcBef>
                <a:spcPts val="1200"/>
              </a:spcBef>
              <a:spcAft>
                <a:spcPts val="1600"/>
              </a:spcAft>
              <a:buNone/>
            </a:pPr>
            <a:endParaRPr/>
          </a:p>
        </p:txBody>
      </p:sp>
      <p:sp>
        <p:nvSpPr>
          <p:cNvPr id="130" name="Google Shape;130;p23"/>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Autofit/>
          </a:bodyPr>
          <a:lstStyle/>
          <a:p>
            <a:pPr marL="0" lvl="0" indent="0" algn="l" rtl="0">
              <a:lnSpc>
                <a:spcPct val="162500"/>
              </a:lnSpc>
              <a:spcBef>
                <a:spcPts val="0"/>
              </a:spcBef>
              <a:spcAft>
                <a:spcPts val="0"/>
              </a:spcAft>
              <a:buNone/>
            </a:pPr>
            <a:r>
              <a:rPr lang="en" sz="1200" b="1">
                <a:solidFill>
                  <a:srgbClr val="002938"/>
                </a:solidFill>
                <a:latin typeface="Arial"/>
                <a:ea typeface="Arial"/>
                <a:cs typeface="Arial"/>
                <a:sym typeface="Arial"/>
              </a:rPr>
              <a:t>504</a:t>
            </a:r>
            <a:endParaRPr sz="1200" b="1">
              <a:solidFill>
                <a:srgbClr val="002938"/>
              </a:solidFill>
              <a:latin typeface="Arial"/>
              <a:ea typeface="Arial"/>
              <a:cs typeface="Arial"/>
              <a:sym typeface="Arial"/>
            </a:endParaRPr>
          </a:p>
          <a:p>
            <a:pPr marL="0" lvl="0" indent="0" algn="l" rtl="0">
              <a:lnSpc>
                <a:spcPct val="162500"/>
              </a:lnSpc>
              <a:spcBef>
                <a:spcPts val="1200"/>
              </a:spcBef>
              <a:spcAft>
                <a:spcPts val="0"/>
              </a:spcAft>
              <a:buNone/>
            </a:pPr>
            <a:r>
              <a:rPr lang="en" sz="1200">
                <a:solidFill>
                  <a:srgbClr val="002938"/>
                </a:solidFill>
                <a:latin typeface="Arial"/>
                <a:ea typeface="Arial"/>
                <a:cs typeface="Arial"/>
                <a:sym typeface="Arial"/>
              </a:rPr>
              <a:t>The rules about who’s on the 504 team are less specific than they are for an IEP.</a:t>
            </a:r>
            <a:endParaRPr sz="1200">
              <a:solidFill>
                <a:srgbClr val="002938"/>
              </a:solidFill>
              <a:latin typeface="Arial"/>
              <a:ea typeface="Arial"/>
              <a:cs typeface="Arial"/>
              <a:sym typeface="Arial"/>
            </a:endParaRPr>
          </a:p>
          <a:p>
            <a:pPr marL="0" lvl="0" indent="0" algn="l" rtl="0">
              <a:lnSpc>
                <a:spcPct val="162500"/>
              </a:lnSpc>
              <a:spcBef>
                <a:spcPts val="1200"/>
              </a:spcBef>
              <a:spcAft>
                <a:spcPts val="0"/>
              </a:spcAft>
              <a:buNone/>
            </a:pPr>
            <a:r>
              <a:rPr lang="en" sz="1200">
                <a:solidFill>
                  <a:srgbClr val="002938"/>
                </a:solidFill>
                <a:latin typeface="Arial"/>
                <a:ea typeface="Arial"/>
                <a:cs typeface="Arial"/>
                <a:sym typeface="Arial"/>
              </a:rPr>
              <a:t>A 504 plan is created by a team of people who are familiar with the child and who understand the evaluation data and special services options. This might include:</a:t>
            </a:r>
            <a:endParaRPr sz="1200">
              <a:solidFill>
                <a:srgbClr val="002938"/>
              </a:solidFill>
              <a:latin typeface="Arial"/>
              <a:ea typeface="Arial"/>
              <a:cs typeface="Arial"/>
              <a:sym typeface="Arial"/>
            </a:endParaRPr>
          </a:p>
          <a:p>
            <a:pPr marL="457200" lvl="0" indent="-304800" algn="l" rtl="0">
              <a:spcBef>
                <a:spcPts val="1200"/>
              </a:spcBef>
              <a:spcAft>
                <a:spcPts val="0"/>
              </a:spcAft>
              <a:buClr>
                <a:srgbClr val="002938"/>
              </a:buClr>
              <a:buSzPts val="1200"/>
              <a:buFont typeface="Arial"/>
              <a:buChar char="●"/>
            </a:pPr>
            <a:r>
              <a:rPr lang="en" sz="1200">
                <a:solidFill>
                  <a:srgbClr val="002938"/>
                </a:solidFill>
                <a:latin typeface="Arial"/>
                <a:ea typeface="Arial"/>
                <a:cs typeface="Arial"/>
                <a:sym typeface="Arial"/>
              </a:rPr>
              <a:t>The child’s parent or caregiver</a:t>
            </a:r>
            <a:endParaRPr sz="1200">
              <a:solidFill>
                <a:srgbClr val="002938"/>
              </a:solidFill>
              <a:latin typeface="Arial"/>
              <a:ea typeface="Arial"/>
              <a:cs typeface="Arial"/>
              <a:sym typeface="Arial"/>
            </a:endParaRPr>
          </a:p>
          <a:p>
            <a:pPr marL="457200" lvl="0" indent="-304800" algn="l" rtl="0">
              <a:spcBef>
                <a:spcPts val="0"/>
              </a:spcBef>
              <a:spcAft>
                <a:spcPts val="0"/>
              </a:spcAft>
              <a:buClr>
                <a:srgbClr val="002938"/>
              </a:buClr>
              <a:buSzPts val="1200"/>
              <a:buFont typeface="Arial"/>
              <a:buChar char="●"/>
            </a:pPr>
            <a:r>
              <a:rPr lang="en" sz="1200">
                <a:solidFill>
                  <a:srgbClr val="002938"/>
                </a:solidFill>
                <a:latin typeface="Arial"/>
                <a:ea typeface="Arial"/>
                <a:cs typeface="Arial"/>
                <a:sym typeface="Arial"/>
              </a:rPr>
              <a:t>General and special education teachers</a:t>
            </a:r>
            <a:endParaRPr sz="1200">
              <a:solidFill>
                <a:srgbClr val="002938"/>
              </a:solidFill>
              <a:latin typeface="Arial"/>
              <a:ea typeface="Arial"/>
              <a:cs typeface="Arial"/>
              <a:sym typeface="Arial"/>
            </a:endParaRPr>
          </a:p>
          <a:p>
            <a:pPr marL="457200" lvl="0" indent="-304800" algn="l" rtl="0">
              <a:spcBef>
                <a:spcPts val="0"/>
              </a:spcBef>
              <a:spcAft>
                <a:spcPts val="0"/>
              </a:spcAft>
              <a:buClr>
                <a:srgbClr val="002938"/>
              </a:buClr>
              <a:buSzPts val="1200"/>
              <a:buFont typeface="Arial"/>
              <a:buChar char="●"/>
            </a:pPr>
            <a:r>
              <a:rPr lang="en" sz="1200">
                <a:solidFill>
                  <a:srgbClr val="002938"/>
                </a:solidFill>
                <a:latin typeface="Arial"/>
                <a:ea typeface="Arial"/>
                <a:cs typeface="Arial"/>
                <a:sym typeface="Arial"/>
              </a:rPr>
              <a:t>The school principal</a:t>
            </a:r>
            <a:endParaRPr sz="1200">
              <a:solidFill>
                <a:srgbClr val="002938"/>
              </a:solidFill>
              <a:latin typeface="Arial"/>
              <a:ea typeface="Arial"/>
              <a:cs typeface="Arial"/>
              <a:sym typeface="Arial"/>
            </a:endParaRPr>
          </a:p>
          <a:p>
            <a:pPr marL="0" lvl="0" indent="0" algn="l" rtl="0">
              <a:spcBef>
                <a:spcPts val="0"/>
              </a:spcBef>
              <a:spcAft>
                <a:spcPts val="0"/>
              </a:spcAft>
              <a:buNone/>
            </a:pPr>
            <a:endParaRPr/>
          </a:p>
          <a:p>
            <a:pPr marL="0" lvl="0" indent="0" algn="l" rtl="0">
              <a:spcBef>
                <a:spcPts val="1600"/>
              </a:spcBef>
              <a:spcAft>
                <a:spcPts val="160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IEP vs. 504 Plan</a:t>
            </a:r>
            <a:endParaRPr/>
          </a:p>
        </p:txBody>
      </p:sp>
      <p:sp>
        <p:nvSpPr>
          <p:cNvPr id="136" name="Google Shape;136;p24"/>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u="sng">
                <a:solidFill>
                  <a:schemeClr val="hlink"/>
                </a:solidFill>
                <a:hlinkClick r:id="rId3"/>
              </a:rPr>
              <a:t>Anatomy of an IEP</a:t>
            </a:r>
            <a:endParaRPr/>
          </a:p>
          <a:p>
            <a:pPr marL="0" lvl="0" indent="0" algn="l" rtl="0">
              <a:spcBef>
                <a:spcPts val="1600"/>
              </a:spcBef>
              <a:spcAft>
                <a:spcPts val="0"/>
              </a:spcAft>
              <a:buNone/>
            </a:pPr>
            <a:r>
              <a:rPr lang="en" sz="1200">
                <a:solidFill>
                  <a:srgbClr val="002938"/>
                </a:solidFill>
                <a:latin typeface="Arial"/>
                <a:ea typeface="Arial"/>
                <a:cs typeface="Arial"/>
                <a:sym typeface="Arial"/>
              </a:rPr>
              <a:t>The IEP sets learning goals and describes the services the school will provide. It’s a written document.</a:t>
            </a:r>
            <a:endParaRPr sz="1200">
              <a:solidFill>
                <a:srgbClr val="002938"/>
              </a:solidFill>
              <a:latin typeface="Arial"/>
              <a:ea typeface="Arial"/>
              <a:cs typeface="Arial"/>
              <a:sym typeface="Arial"/>
            </a:endParaRPr>
          </a:p>
          <a:p>
            <a:pPr marL="0" lvl="0" indent="0" algn="l" rtl="0">
              <a:spcBef>
                <a:spcPts val="1200"/>
              </a:spcBef>
              <a:spcAft>
                <a:spcPts val="0"/>
              </a:spcAft>
              <a:buNone/>
            </a:pPr>
            <a:r>
              <a:rPr lang="en" sz="1200">
                <a:solidFill>
                  <a:srgbClr val="002938"/>
                </a:solidFill>
                <a:latin typeface="Arial"/>
                <a:ea typeface="Arial"/>
                <a:cs typeface="Arial"/>
                <a:sym typeface="Arial"/>
              </a:rPr>
              <a:t>Here are some of the most important things the IEP must include:</a:t>
            </a:r>
            <a:endParaRPr sz="1200">
              <a:solidFill>
                <a:srgbClr val="002938"/>
              </a:solidFill>
              <a:latin typeface="Arial"/>
              <a:ea typeface="Arial"/>
              <a:cs typeface="Arial"/>
              <a:sym typeface="Arial"/>
            </a:endParaRPr>
          </a:p>
          <a:p>
            <a:pPr marL="0" lvl="0" indent="0" algn="l" rtl="0">
              <a:spcBef>
                <a:spcPts val="1200"/>
              </a:spcBef>
              <a:spcAft>
                <a:spcPts val="1600"/>
              </a:spcAft>
              <a:buNone/>
            </a:pPr>
            <a:endParaRPr/>
          </a:p>
        </p:txBody>
      </p:sp>
      <p:sp>
        <p:nvSpPr>
          <p:cNvPr id="137" name="Google Shape;137;p24"/>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u="sng">
                <a:solidFill>
                  <a:schemeClr val="hlink"/>
                </a:solidFill>
                <a:hlinkClick r:id="rId4"/>
              </a:rPr>
              <a:t>504 Plans when specialized is not necessary </a:t>
            </a:r>
            <a:endParaRPr/>
          </a:p>
          <a:p>
            <a:pPr marL="0" lvl="0" indent="0" algn="l" rtl="0">
              <a:spcBef>
                <a:spcPts val="1600"/>
              </a:spcBef>
              <a:spcAft>
                <a:spcPts val="0"/>
              </a:spcAft>
              <a:buNone/>
            </a:pPr>
            <a:r>
              <a:rPr lang="en" sz="1200">
                <a:solidFill>
                  <a:srgbClr val="002938"/>
                </a:solidFill>
                <a:latin typeface="Arial"/>
                <a:ea typeface="Arial"/>
                <a:cs typeface="Arial"/>
                <a:sym typeface="Arial"/>
              </a:rPr>
              <a:t>There is no standard 504 plan. Unlike an IEP, a 504 plan doesn’t </a:t>
            </a:r>
            <a:r>
              <a:rPr lang="en" sz="1200" i="1">
                <a:solidFill>
                  <a:srgbClr val="002938"/>
                </a:solidFill>
                <a:latin typeface="Arial"/>
                <a:ea typeface="Arial"/>
                <a:cs typeface="Arial"/>
                <a:sym typeface="Arial"/>
              </a:rPr>
              <a:t>have</a:t>
            </a:r>
            <a:r>
              <a:rPr lang="en" sz="1200">
                <a:solidFill>
                  <a:srgbClr val="002938"/>
                </a:solidFill>
                <a:latin typeface="Arial"/>
                <a:ea typeface="Arial"/>
                <a:cs typeface="Arial"/>
                <a:sym typeface="Arial"/>
              </a:rPr>
              <a:t> to be a written document.</a:t>
            </a:r>
            <a:endParaRPr sz="1200">
              <a:solidFill>
                <a:srgbClr val="002938"/>
              </a:solidFill>
              <a:latin typeface="Arial"/>
              <a:ea typeface="Arial"/>
              <a:cs typeface="Arial"/>
              <a:sym typeface="Arial"/>
            </a:endParaRPr>
          </a:p>
          <a:p>
            <a:pPr marL="0" lvl="0" indent="0" algn="l" rtl="0">
              <a:spcBef>
                <a:spcPts val="1200"/>
              </a:spcBef>
              <a:spcAft>
                <a:spcPts val="0"/>
              </a:spcAft>
              <a:buNone/>
            </a:pPr>
            <a:r>
              <a:rPr lang="en" sz="1200">
                <a:solidFill>
                  <a:srgbClr val="002938"/>
                </a:solidFill>
                <a:latin typeface="Arial"/>
                <a:ea typeface="Arial"/>
                <a:cs typeface="Arial"/>
                <a:sym typeface="Arial"/>
              </a:rPr>
              <a:t>A 504 plan generally includes the following:</a:t>
            </a:r>
            <a:endParaRPr sz="1200">
              <a:solidFill>
                <a:srgbClr val="002938"/>
              </a:solidFill>
              <a:latin typeface="Arial"/>
              <a:ea typeface="Arial"/>
              <a:cs typeface="Arial"/>
              <a:sym typeface="Arial"/>
            </a:endParaRPr>
          </a:p>
          <a:p>
            <a:pPr marL="457200" lvl="0" indent="-304800" algn="l" rtl="0">
              <a:spcBef>
                <a:spcPts val="1200"/>
              </a:spcBef>
              <a:spcAft>
                <a:spcPts val="0"/>
              </a:spcAft>
              <a:buClr>
                <a:srgbClr val="002938"/>
              </a:buClr>
              <a:buSzPts val="1200"/>
              <a:buFont typeface="Arial"/>
              <a:buChar char="●"/>
            </a:pPr>
            <a:r>
              <a:rPr lang="en" sz="1200">
                <a:solidFill>
                  <a:srgbClr val="002938"/>
                </a:solidFill>
                <a:latin typeface="Arial"/>
                <a:ea typeface="Arial"/>
                <a:cs typeface="Arial"/>
                <a:sym typeface="Arial"/>
              </a:rPr>
              <a:t>Specific </a:t>
            </a:r>
            <a:r>
              <a:rPr lang="en" sz="1200" u="sng">
                <a:solidFill>
                  <a:srgbClr val="002938"/>
                </a:solidFill>
                <a:latin typeface="Arial"/>
                <a:ea typeface="Arial"/>
                <a:cs typeface="Arial"/>
                <a:sym typeface="Arial"/>
              </a:rPr>
              <a:t>accommodations</a:t>
            </a:r>
            <a:r>
              <a:rPr lang="en" sz="1200">
                <a:solidFill>
                  <a:srgbClr val="002938"/>
                </a:solidFill>
                <a:latin typeface="Arial"/>
                <a:ea typeface="Arial"/>
                <a:cs typeface="Arial"/>
                <a:sym typeface="Arial"/>
              </a:rPr>
              <a:t>, supports, or services for the child</a:t>
            </a:r>
            <a:endParaRPr sz="1200">
              <a:solidFill>
                <a:srgbClr val="002938"/>
              </a:solidFill>
              <a:latin typeface="Arial"/>
              <a:ea typeface="Arial"/>
              <a:cs typeface="Arial"/>
              <a:sym typeface="Arial"/>
            </a:endParaRPr>
          </a:p>
          <a:p>
            <a:pPr marL="457200" lvl="0" indent="-304800" algn="l" rtl="0">
              <a:spcBef>
                <a:spcPts val="0"/>
              </a:spcBef>
              <a:spcAft>
                <a:spcPts val="0"/>
              </a:spcAft>
              <a:buClr>
                <a:srgbClr val="002938"/>
              </a:buClr>
              <a:buSzPts val="1200"/>
              <a:buFont typeface="Arial"/>
              <a:buChar char="●"/>
            </a:pPr>
            <a:r>
              <a:rPr lang="en" sz="1200">
                <a:solidFill>
                  <a:srgbClr val="002938"/>
                </a:solidFill>
                <a:latin typeface="Arial"/>
                <a:ea typeface="Arial"/>
                <a:cs typeface="Arial"/>
                <a:sym typeface="Arial"/>
              </a:rPr>
              <a:t>Names of who will provide each service</a:t>
            </a:r>
            <a:endParaRPr sz="1200">
              <a:solidFill>
                <a:srgbClr val="002938"/>
              </a:solidFill>
              <a:latin typeface="Arial"/>
              <a:ea typeface="Arial"/>
              <a:cs typeface="Arial"/>
              <a:sym typeface="Arial"/>
            </a:endParaRPr>
          </a:p>
          <a:p>
            <a:pPr marL="457200" lvl="0" indent="-304800" algn="l" rtl="0">
              <a:spcBef>
                <a:spcPts val="0"/>
              </a:spcBef>
              <a:spcAft>
                <a:spcPts val="0"/>
              </a:spcAft>
              <a:buClr>
                <a:srgbClr val="002938"/>
              </a:buClr>
              <a:buSzPts val="1200"/>
              <a:buFont typeface="Arial"/>
              <a:buChar char="●"/>
            </a:pPr>
            <a:r>
              <a:rPr lang="en" sz="1200">
                <a:solidFill>
                  <a:srgbClr val="002938"/>
                </a:solidFill>
                <a:latin typeface="Arial"/>
                <a:ea typeface="Arial"/>
                <a:cs typeface="Arial"/>
                <a:sym typeface="Arial"/>
              </a:rPr>
              <a:t>Name of the person responsible for ensuring the plan is implemented</a:t>
            </a:r>
            <a:endParaRPr sz="1200">
              <a:solidFill>
                <a:srgbClr val="002938"/>
              </a:solidFill>
              <a:latin typeface="Arial"/>
              <a:ea typeface="Arial"/>
              <a:cs typeface="Arial"/>
              <a:sym typeface="Arial"/>
            </a:endParaRPr>
          </a:p>
          <a:p>
            <a:pPr marL="0" lvl="0" indent="0" algn="l" rtl="0">
              <a:spcBef>
                <a:spcPts val="0"/>
              </a:spcBef>
              <a:spcAft>
                <a:spcPts val="160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IEP</a:t>
            </a:r>
            <a:endParaRPr/>
          </a:p>
        </p:txBody>
      </p:sp>
      <p:sp>
        <p:nvSpPr>
          <p:cNvPr id="143" name="Google Shape;143;p25"/>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457200" lvl="0" indent="-317500" algn="l" rtl="0">
              <a:spcBef>
                <a:spcPts val="0"/>
              </a:spcBef>
              <a:spcAft>
                <a:spcPts val="0"/>
              </a:spcAft>
              <a:buClr>
                <a:srgbClr val="002938"/>
              </a:buClr>
              <a:buSzPts val="1400"/>
              <a:buFont typeface="Arial"/>
              <a:buChar char="●"/>
            </a:pPr>
            <a:r>
              <a:rPr lang="en" sz="1400">
                <a:solidFill>
                  <a:srgbClr val="002938"/>
                </a:solidFill>
                <a:latin typeface="Arial"/>
                <a:ea typeface="Arial"/>
                <a:cs typeface="Arial"/>
                <a:sym typeface="Arial"/>
              </a:rPr>
              <a:t>The child’s </a:t>
            </a:r>
            <a:r>
              <a:rPr lang="en" sz="1400" u="sng">
                <a:solidFill>
                  <a:srgbClr val="002938"/>
                </a:solidFill>
                <a:latin typeface="Arial"/>
                <a:ea typeface="Arial"/>
                <a:cs typeface="Arial"/>
                <a:sym typeface="Arial"/>
                <a:hlinkClick r:id="rId3">
                  <a:extLst>
                    <a:ext uri="{A12FA001-AC4F-418D-AE19-62706E023703}">
                      <ahyp:hlinkClr xmlns:ahyp="http://schemas.microsoft.com/office/drawing/2018/hyperlinkcolor" val="tx"/>
                    </a:ext>
                  </a:extLst>
                </a:hlinkClick>
              </a:rPr>
              <a:t>present levels of academic and functional performance</a:t>
            </a:r>
            <a:r>
              <a:rPr lang="en" sz="1400">
                <a:solidFill>
                  <a:srgbClr val="002938"/>
                </a:solidFill>
                <a:latin typeface="Arial"/>
                <a:ea typeface="Arial"/>
                <a:cs typeface="Arial"/>
                <a:sym typeface="Arial"/>
              </a:rPr>
              <a:t>—how the child is currently doing in school</a:t>
            </a:r>
            <a:endParaRPr sz="1400">
              <a:solidFill>
                <a:srgbClr val="002938"/>
              </a:solidFill>
              <a:latin typeface="Arial"/>
              <a:ea typeface="Arial"/>
              <a:cs typeface="Arial"/>
              <a:sym typeface="Arial"/>
            </a:endParaRPr>
          </a:p>
          <a:p>
            <a:pPr marL="457200" lvl="0" indent="-317500" algn="l" rtl="0">
              <a:spcBef>
                <a:spcPts val="0"/>
              </a:spcBef>
              <a:spcAft>
                <a:spcPts val="0"/>
              </a:spcAft>
              <a:buClr>
                <a:srgbClr val="002938"/>
              </a:buClr>
              <a:buSzPts val="1400"/>
              <a:buFont typeface="Arial"/>
              <a:buChar char="●"/>
            </a:pPr>
            <a:r>
              <a:rPr lang="en" sz="1400" u="sng">
                <a:solidFill>
                  <a:srgbClr val="002938"/>
                </a:solidFill>
                <a:latin typeface="Arial"/>
                <a:ea typeface="Arial"/>
                <a:cs typeface="Arial"/>
                <a:sym typeface="Arial"/>
                <a:hlinkClick r:id="rId4">
                  <a:extLst>
                    <a:ext uri="{A12FA001-AC4F-418D-AE19-62706E023703}">
                      <ahyp:hlinkClr xmlns:ahyp="http://schemas.microsoft.com/office/drawing/2018/hyperlinkcolor" val="tx"/>
                    </a:ext>
                  </a:extLst>
                </a:hlinkClick>
              </a:rPr>
              <a:t>Annual education goals</a:t>
            </a:r>
            <a:r>
              <a:rPr lang="en" sz="1400">
                <a:solidFill>
                  <a:srgbClr val="002938"/>
                </a:solidFill>
                <a:latin typeface="Arial"/>
                <a:ea typeface="Arial"/>
                <a:cs typeface="Arial"/>
                <a:sym typeface="Arial"/>
              </a:rPr>
              <a:t> for the child and how the school will track progress</a:t>
            </a:r>
            <a:endParaRPr sz="1400">
              <a:solidFill>
                <a:srgbClr val="002938"/>
              </a:solidFill>
              <a:latin typeface="Arial"/>
              <a:ea typeface="Arial"/>
              <a:cs typeface="Arial"/>
              <a:sym typeface="Arial"/>
            </a:endParaRPr>
          </a:p>
          <a:p>
            <a:pPr marL="457200" lvl="0" indent="-317500" algn="l" rtl="0">
              <a:spcBef>
                <a:spcPts val="0"/>
              </a:spcBef>
              <a:spcAft>
                <a:spcPts val="0"/>
              </a:spcAft>
              <a:buClr>
                <a:srgbClr val="002938"/>
              </a:buClr>
              <a:buSzPts val="1400"/>
              <a:buFont typeface="Arial"/>
              <a:buChar char="●"/>
            </a:pPr>
            <a:r>
              <a:rPr lang="en" sz="1400">
                <a:solidFill>
                  <a:srgbClr val="002938"/>
                </a:solidFill>
                <a:latin typeface="Arial"/>
                <a:ea typeface="Arial"/>
                <a:cs typeface="Arial"/>
                <a:sym typeface="Arial"/>
              </a:rPr>
              <a:t>The services the child will get—this may include special education, related, supplementary, and extended school year services</a:t>
            </a:r>
            <a:endParaRPr sz="1400">
              <a:solidFill>
                <a:srgbClr val="002938"/>
              </a:solidFill>
              <a:latin typeface="Arial"/>
              <a:ea typeface="Arial"/>
              <a:cs typeface="Arial"/>
              <a:sym typeface="Arial"/>
            </a:endParaRPr>
          </a:p>
          <a:p>
            <a:pPr marL="457200" lvl="0" indent="-317500" algn="l" rtl="0">
              <a:spcBef>
                <a:spcPts val="0"/>
              </a:spcBef>
              <a:spcAft>
                <a:spcPts val="0"/>
              </a:spcAft>
              <a:buClr>
                <a:srgbClr val="002938"/>
              </a:buClr>
              <a:buSzPts val="1400"/>
              <a:buFont typeface="Arial"/>
              <a:buChar char="●"/>
            </a:pPr>
            <a:r>
              <a:rPr lang="en" sz="1400">
                <a:solidFill>
                  <a:srgbClr val="002938"/>
                </a:solidFill>
                <a:latin typeface="Arial"/>
                <a:ea typeface="Arial"/>
                <a:cs typeface="Arial"/>
                <a:sym typeface="Arial"/>
              </a:rPr>
              <a:t>The timing of services—when they start, how often they occur, and how long they last</a:t>
            </a:r>
            <a:endParaRPr sz="1400">
              <a:solidFill>
                <a:srgbClr val="002938"/>
              </a:solidFill>
              <a:latin typeface="Arial"/>
              <a:ea typeface="Arial"/>
              <a:cs typeface="Arial"/>
              <a:sym typeface="Arial"/>
            </a:endParaRPr>
          </a:p>
          <a:p>
            <a:pPr marL="457200" lvl="0" indent="-317500" algn="l" rtl="0">
              <a:spcBef>
                <a:spcPts val="0"/>
              </a:spcBef>
              <a:spcAft>
                <a:spcPts val="0"/>
              </a:spcAft>
              <a:buClr>
                <a:srgbClr val="002938"/>
              </a:buClr>
              <a:buSzPts val="1400"/>
              <a:buFont typeface="Arial"/>
              <a:buChar char="●"/>
            </a:pPr>
            <a:r>
              <a:rPr lang="en" sz="1400">
                <a:solidFill>
                  <a:srgbClr val="002938"/>
                </a:solidFill>
                <a:latin typeface="Arial"/>
                <a:ea typeface="Arial"/>
                <a:cs typeface="Arial"/>
                <a:sym typeface="Arial"/>
              </a:rPr>
              <a:t>Any </a:t>
            </a:r>
            <a:r>
              <a:rPr lang="en" sz="1400" u="sng">
                <a:solidFill>
                  <a:srgbClr val="002938"/>
                </a:solidFill>
                <a:latin typeface="Arial"/>
                <a:ea typeface="Arial"/>
                <a:cs typeface="Arial"/>
                <a:sym typeface="Arial"/>
                <a:hlinkClick r:id="rId5">
                  <a:extLst>
                    <a:ext uri="{A12FA001-AC4F-418D-AE19-62706E023703}">
                      <ahyp:hlinkClr xmlns:ahyp="http://schemas.microsoft.com/office/drawing/2018/hyperlinkcolor" val="tx"/>
                    </a:ext>
                  </a:extLst>
                </a:hlinkClick>
              </a:rPr>
              <a:t>accommodations</a:t>
            </a:r>
            <a:r>
              <a:rPr lang="en" sz="1400">
                <a:solidFill>
                  <a:srgbClr val="002938"/>
                </a:solidFill>
                <a:latin typeface="Arial"/>
                <a:ea typeface="Arial"/>
                <a:cs typeface="Arial"/>
                <a:sym typeface="Arial"/>
              </a:rPr>
              <a:t>—changes to the child’s learning environment</a:t>
            </a:r>
            <a:endParaRPr sz="1400">
              <a:solidFill>
                <a:srgbClr val="002938"/>
              </a:solidFill>
              <a:latin typeface="Arial"/>
              <a:ea typeface="Arial"/>
              <a:cs typeface="Arial"/>
              <a:sym typeface="Arial"/>
            </a:endParaRPr>
          </a:p>
          <a:p>
            <a:pPr marL="457200" lvl="0" indent="-317500" algn="l" rtl="0">
              <a:spcBef>
                <a:spcPts val="0"/>
              </a:spcBef>
              <a:spcAft>
                <a:spcPts val="0"/>
              </a:spcAft>
              <a:buClr>
                <a:srgbClr val="002938"/>
              </a:buClr>
              <a:buSzPts val="1400"/>
              <a:buFont typeface="Arial"/>
              <a:buChar char="●"/>
            </a:pPr>
            <a:r>
              <a:rPr lang="en" sz="1400">
                <a:solidFill>
                  <a:srgbClr val="002938"/>
                </a:solidFill>
                <a:latin typeface="Arial"/>
                <a:ea typeface="Arial"/>
                <a:cs typeface="Arial"/>
                <a:sym typeface="Arial"/>
              </a:rPr>
              <a:t>Any </a:t>
            </a:r>
            <a:r>
              <a:rPr lang="en" sz="1400" u="sng">
                <a:solidFill>
                  <a:srgbClr val="002938"/>
                </a:solidFill>
                <a:latin typeface="Arial"/>
                <a:ea typeface="Arial"/>
                <a:cs typeface="Arial"/>
                <a:sym typeface="Arial"/>
                <a:hlinkClick r:id="rId6">
                  <a:extLst>
                    <a:ext uri="{A12FA001-AC4F-418D-AE19-62706E023703}">
                      <ahyp:hlinkClr xmlns:ahyp="http://schemas.microsoft.com/office/drawing/2018/hyperlinkcolor" val="tx"/>
                    </a:ext>
                  </a:extLst>
                </a:hlinkClick>
              </a:rPr>
              <a:t>modifications</a:t>
            </a:r>
            <a:r>
              <a:rPr lang="en" sz="1400">
                <a:solidFill>
                  <a:srgbClr val="002938"/>
                </a:solidFill>
                <a:latin typeface="Arial"/>
                <a:ea typeface="Arial"/>
                <a:cs typeface="Arial"/>
                <a:sym typeface="Arial"/>
              </a:rPr>
              <a:t>—changes to what the child is expected to learn or know</a:t>
            </a:r>
            <a:endParaRPr sz="1400">
              <a:solidFill>
                <a:srgbClr val="002938"/>
              </a:solidFill>
              <a:latin typeface="Arial"/>
              <a:ea typeface="Arial"/>
              <a:cs typeface="Arial"/>
              <a:sym typeface="Arial"/>
            </a:endParaRPr>
          </a:p>
          <a:p>
            <a:pPr marL="457200" lvl="0" indent="-317500" algn="l" rtl="0">
              <a:spcBef>
                <a:spcPts val="0"/>
              </a:spcBef>
              <a:spcAft>
                <a:spcPts val="0"/>
              </a:spcAft>
              <a:buClr>
                <a:srgbClr val="002938"/>
              </a:buClr>
              <a:buSzPts val="1400"/>
              <a:buFont typeface="Arial"/>
              <a:buChar char="●"/>
            </a:pPr>
            <a:r>
              <a:rPr lang="en" sz="1400">
                <a:solidFill>
                  <a:srgbClr val="002938"/>
                </a:solidFill>
                <a:latin typeface="Arial"/>
                <a:ea typeface="Arial"/>
                <a:cs typeface="Arial"/>
                <a:sym typeface="Arial"/>
              </a:rPr>
              <a:t>How the child will participate in standardized tests</a:t>
            </a:r>
            <a:endParaRPr sz="1400">
              <a:solidFill>
                <a:srgbClr val="002938"/>
              </a:solidFill>
              <a:latin typeface="Arial"/>
              <a:ea typeface="Arial"/>
              <a:cs typeface="Arial"/>
              <a:sym typeface="Arial"/>
            </a:endParaRPr>
          </a:p>
          <a:p>
            <a:pPr marL="457200" lvl="0" indent="-317500" algn="l" rtl="0">
              <a:spcBef>
                <a:spcPts val="0"/>
              </a:spcBef>
              <a:spcAft>
                <a:spcPts val="0"/>
              </a:spcAft>
              <a:buClr>
                <a:srgbClr val="002938"/>
              </a:buClr>
              <a:buSzPts val="1400"/>
              <a:buFont typeface="Arial"/>
              <a:buChar char="●"/>
            </a:pPr>
            <a:r>
              <a:rPr lang="en" sz="1400">
                <a:solidFill>
                  <a:srgbClr val="002938"/>
                </a:solidFill>
                <a:latin typeface="Arial"/>
                <a:ea typeface="Arial"/>
                <a:cs typeface="Arial"/>
                <a:sym typeface="Arial"/>
              </a:rPr>
              <a:t>How the child will be included in general education classes and school activities</a:t>
            </a:r>
            <a:endParaRPr sz="1400">
              <a:solidFill>
                <a:srgbClr val="002938"/>
              </a:solidFill>
              <a:latin typeface="Arial"/>
              <a:ea typeface="Arial"/>
              <a:cs typeface="Arial"/>
              <a:sym typeface="Arial"/>
            </a:endParaRPr>
          </a:p>
          <a:p>
            <a:pPr marL="0" lvl="0" indent="0" algn="l" rtl="0">
              <a:spcBef>
                <a:spcPts val="0"/>
              </a:spcBef>
              <a:spcAft>
                <a:spcPts val="1600"/>
              </a:spcAft>
              <a:buNone/>
            </a:pPr>
            <a:endParaRPr sz="1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How to get the  process started  in POBCSD</a:t>
            </a:r>
            <a:endParaRPr/>
          </a:p>
        </p:txBody>
      </p:sp>
      <p:sp>
        <p:nvSpPr>
          <p:cNvPr id="149" name="Google Shape;149;p26"/>
          <p:cNvSpPr txBox="1">
            <a:spLocks noGrp="1"/>
          </p:cNvSpPr>
          <p:nvPr>
            <p:ph type="body" idx="1"/>
          </p:nvPr>
        </p:nvSpPr>
        <p:spPr>
          <a:xfrm>
            <a:off x="247950" y="1266175"/>
            <a:ext cx="39999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b="1"/>
              <a:t>IEP</a:t>
            </a:r>
            <a:endParaRPr sz="2400" b="1"/>
          </a:p>
          <a:p>
            <a:pPr marL="457200" lvl="0" indent="-342900" algn="l" rtl="0">
              <a:spcBef>
                <a:spcPts val="1600"/>
              </a:spcBef>
              <a:spcAft>
                <a:spcPts val="0"/>
              </a:spcAft>
              <a:buSzPts val="1800"/>
              <a:buChar char="●"/>
            </a:pPr>
            <a:r>
              <a:rPr lang="en" sz="1800" b="1"/>
              <a:t>Request in writing to principal or PPS your request for special education testing</a:t>
            </a:r>
            <a:endParaRPr sz="1800" b="1"/>
          </a:p>
          <a:p>
            <a:pPr marL="457200" lvl="0" indent="-342900" algn="l" rtl="0">
              <a:spcBef>
                <a:spcPts val="0"/>
              </a:spcBef>
              <a:spcAft>
                <a:spcPts val="0"/>
              </a:spcAft>
              <a:buSzPts val="1800"/>
              <a:buChar char="●"/>
            </a:pPr>
            <a:r>
              <a:rPr lang="en" sz="1800" b="1"/>
              <a:t>Building may refer following RTI or building level interventions</a:t>
            </a:r>
            <a:endParaRPr sz="1800" b="1"/>
          </a:p>
          <a:p>
            <a:pPr marL="0" lvl="0" indent="0" algn="l" rtl="0">
              <a:spcBef>
                <a:spcPts val="1600"/>
              </a:spcBef>
              <a:spcAft>
                <a:spcPts val="1600"/>
              </a:spcAft>
              <a:buNone/>
            </a:pPr>
            <a:endParaRPr sz="2400" b="1"/>
          </a:p>
        </p:txBody>
      </p:sp>
      <p:sp>
        <p:nvSpPr>
          <p:cNvPr id="150" name="Google Shape;150;p26"/>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b="1"/>
              <a:t>504</a:t>
            </a:r>
            <a:endParaRPr sz="2400" b="1"/>
          </a:p>
          <a:p>
            <a:pPr marL="457200" lvl="0" indent="-342900" algn="l" rtl="0">
              <a:spcBef>
                <a:spcPts val="1600"/>
              </a:spcBef>
              <a:spcAft>
                <a:spcPts val="0"/>
              </a:spcAft>
              <a:buSzPts val="1800"/>
              <a:buChar char="●"/>
            </a:pPr>
            <a:r>
              <a:rPr lang="en" sz="1800" b="1"/>
              <a:t>Contact your building Assistant Principal</a:t>
            </a:r>
            <a:endParaRPr sz="1800" b="1"/>
          </a:p>
          <a:p>
            <a:pPr marL="457200" lvl="0" indent="-342900" algn="l" rtl="0">
              <a:spcBef>
                <a:spcPts val="0"/>
              </a:spcBef>
              <a:spcAft>
                <a:spcPts val="0"/>
              </a:spcAft>
              <a:buSzPts val="1800"/>
              <a:buChar char="●"/>
            </a:pPr>
            <a:r>
              <a:rPr lang="en" sz="1800" b="1"/>
              <a:t>Write a letter requesting a 504</a:t>
            </a:r>
            <a:endParaRPr sz="1800" b="1"/>
          </a:p>
          <a:p>
            <a:pPr marL="457200" lvl="0" indent="-342900" algn="l" rtl="0">
              <a:spcBef>
                <a:spcPts val="0"/>
              </a:spcBef>
              <a:spcAft>
                <a:spcPts val="0"/>
              </a:spcAft>
              <a:buSzPts val="1800"/>
              <a:buChar char="●"/>
            </a:pPr>
            <a:r>
              <a:rPr lang="en" sz="1800" b="1"/>
              <a:t>Provide any medical documentation or diagnoses of disability</a:t>
            </a:r>
            <a:endParaRPr sz="1800" b="1"/>
          </a:p>
          <a:p>
            <a:pPr marL="457200" lvl="0" indent="-342900" algn="l" rtl="0">
              <a:spcBef>
                <a:spcPts val="0"/>
              </a:spcBef>
              <a:spcAft>
                <a:spcPts val="0"/>
              </a:spcAft>
              <a:buSzPts val="1800"/>
              <a:buChar char="●"/>
            </a:pPr>
            <a:r>
              <a:rPr lang="en" sz="1800" b="1"/>
              <a:t>Parents or building may refer</a:t>
            </a:r>
            <a:endParaRPr sz="1800" b="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7"/>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Evaluations</a:t>
            </a:r>
            <a:endParaRPr/>
          </a:p>
        </p:txBody>
      </p:sp>
      <p:sp>
        <p:nvSpPr>
          <p:cNvPr id="156" name="Google Shape;156;p27"/>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Notice</a:t>
            </a:r>
            <a:endParaRPr/>
          </a:p>
          <a:p>
            <a:pPr marL="457200" lvl="0" indent="-342900" algn="l" rtl="0">
              <a:spcBef>
                <a:spcPts val="0"/>
              </a:spcBef>
              <a:spcAft>
                <a:spcPts val="0"/>
              </a:spcAft>
              <a:buSzPts val="1800"/>
              <a:buChar char="●"/>
            </a:pPr>
            <a:r>
              <a:rPr lang="en"/>
              <a:t>Consent</a:t>
            </a:r>
            <a:endParaRPr/>
          </a:p>
          <a:p>
            <a:pPr marL="457200" lvl="0" indent="-342900" algn="l" rtl="0">
              <a:spcBef>
                <a:spcPts val="0"/>
              </a:spcBef>
              <a:spcAft>
                <a:spcPts val="0"/>
              </a:spcAft>
              <a:buSzPts val="1800"/>
              <a:buChar char="●"/>
            </a:pPr>
            <a:r>
              <a:rPr lang="en"/>
              <a:t>Evaluations</a:t>
            </a:r>
            <a:endParaRPr/>
          </a:p>
          <a:p>
            <a:pPr marL="457200" lvl="0" indent="-342900" algn="l" rtl="0">
              <a:spcBef>
                <a:spcPts val="0"/>
              </a:spcBef>
              <a:spcAft>
                <a:spcPts val="0"/>
              </a:spcAft>
              <a:buSzPts val="1800"/>
              <a:buChar char="●"/>
            </a:pPr>
            <a:r>
              <a:rPr lang="en"/>
              <a:t>Annual Review</a:t>
            </a:r>
            <a:endParaRPr/>
          </a:p>
          <a:p>
            <a:pPr marL="457200" lvl="0" indent="-342900" algn="l" rtl="0">
              <a:spcBef>
                <a:spcPts val="0"/>
              </a:spcBef>
              <a:spcAft>
                <a:spcPts val="0"/>
              </a:spcAft>
              <a:buSzPts val="1800"/>
              <a:buChar char="●"/>
            </a:pPr>
            <a:r>
              <a:rPr lang="en"/>
              <a:t>Resolving Dispute</a:t>
            </a:r>
            <a:endParaRPr/>
          </a:p>
          <a:p>
            <a:pPr marL="457200" lvl="0" indent="-342900" algn="l" rtl="0">
              <a:spcBef>
                <a:spcPts val="0"/>
              </a:spcBef>
              <a:spcAft>
                <a:spcPts val="0"/>
              </a:spcAft>
              <a:buSzPts val="1800"/>
              <a:buChar char="●"/>
            </a:pPr>
            <a:r>
              <a:rPr lang="en"/>
              <a:t>Funding (no cost to parent)</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8"/>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Who to contact</a:t>
            </a:r>
            <a:endParaRPr/>
          </a:p>
        </p:txBody>
      </p:sp>
      <p:sp>
        <p:nvSpPr>
          <p:cNvPr id="162" name="Google Shape;162;p28"/>
          <p:cNvSpPr txBox="1">
            <a:spLocks noGrp="1"/>
          </p:cNvSpPr>
          <p:nvPr>
            <p:ph type="body" idx="1"/>
          </p:nvPr>
        </p:nvSpPr>
        <p:spPr>
          <a:xfrm>
            <a:off x="311700" y="1055450"/>
            <a:ext cx="3999900" cy="3513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0000"/>
                </a:solidFill>
              </a:rPr>
              <a:t>IEP</a:t>
            </a:r>
            <a:endParaRPr b="1">
              <a:solidFill>
                <a:srgbClr val="FF0000"/>
              </a:solidFill>
            </a:endParaRPr>
          </a:p>
          <a:p>
            <a:pPr marL="0" lvl="0" indent="0" algn="l" rtl="0">
              <a:spcBef>
                <a:spcPts val="1600"/>
              </a:spcBef>
              <a:spcAft>
                <a:spcPts val="0"/>
              </a:spcAft>
              <a:buNone/>
            </a:pPr>
            <a:r>
              <a:rPr lang="en" b="1"/>
              <a:t>Assistant Directors PPS/secretary</a:t>
            </a:r>
            <a:endParaRPr b="1"/>
          </a:p>
          <a:p>
            <a:pPr marL="0" lvl="0" indent="0" algn="l" rtl="0">
              <a:spcBef>
                <a:spcPts val="1600"/>
              </a:spcBef>
              <a:spcAft>
                <a:spcPts val="0"/>
              </a:spcAft>
              <a:buNone/>
            </a:pPr>
            <a:r>
              <a:rPr lang="en" b="1"/>
              <a:t>Jennifer Lott- grades K-4/Caroline Morello</a:t>
            </a:r>
            <a:endParaRPr b="1"/>
          </a:p>
          <a:p>
            <a:pPr marL="0" lvl="0" indent="0" algn="l" rtl="0">
              <a:spcBef>
                <a:spcPts val="1600"/>
              </a:spcBef>
              <a:spcAft>
                <a:spcPts val="0"/>
              </a:spcAft>
              <a:buNone/>
            </a:pPr>
            <a:r>
              <a:rPr lang="en" b="1"/>
              <a:t>Kristin Durante- grades 5-8/ Donna Lamberti</a:t>
            </a:r>
            <a:endParaRPr b="1"/>
          </a:p>
          <a:p>
            <a:pPr marL="0" lvl="0" indent="0" algn="l" rtl="0">
              <a:spcBef>
                <a:spcPts val="1600"/>
              </a:spcBef>
              <a:spcAft>
                <a:spcPts val="0"/>
              </a:spcAft>
              <a:buNone/>
            </a:pPr>
            <a:r>
              <a:rPr lang="en" b="1"/>
              <a:t>Sandra Parmentier- grades 9-12/Wendy Adleman</a:t>
            </a:r>
            <a:endParaRPr b="1"/>
          </a:p>
          <a:p>
            <a:pPr marL="0" lvl="0" indent="0" algn="l" rtl="0">
              <a:spcBef>
                <a:spcPts val="1600"/>
              </a:spcBef>
              <a:spcAft>
                <a:spcPts val="0"/>
              </a:spcAft>
              <a:buNone/>
            </a:pPr>
            <a:r>
              <a:rPr lang="en" b="1"/>
              <a:t>Director of PPS</a:t>
            </a:r>
            <a:endParaRPr b="1"/>
          </a:p>
          <a:p>
            <a:pPr marL="0" lvl="0" indent="0" algn="l" rtl="0">
              <a:spcBef>
                <a:spcPts val="1600"/>
              </a:spcBef>
              <a:spcAft>
                <a:spcPts val="0"/>
              </a:spcAft>
              <a:buNone/>
            </a:pPr>
            <a:r>
              <a:rPr lang="en" b="1"/>
              <a:t>Dolores Espinosa/Renee Rose</a:t>
            </a:r>
            <a:endParaRPr b="1"/>
          </a:p>
          <a:p>
            <a:pPr marL="0" lvl="0" indent="0" algn="l" rtl="0">
              <a:spcBef>
                <a:spcPts val="1600"/>
              </a:spcBef>
              <a:spcAft>
                <a:spcPts val="0"/>
              </a:spcAft>
              <a:buNone/>
            </a:pPr>
            <a:r>
              <a:rPr lang="en" b="1"/>
              <a:t>516-434-3020</a:t>
            </a:r>
            <a:endParaRPr b="1"/>
          </a:p>
          <a:p>
            <a:pPr marL="0" lvl="0" indent="0" algn="l" rtl="0">
              <a:spcBef>
                <a:spcPts val="1600"/>
              </a:spcBef>
              <a:spcAft>
                <a:spcPts val="1600"/>
              </a:spcAft>
              <a:buNone/>
            </a:pPr>
            <a:endParaRPr/>
          </a:p>
        </p:txBody>
      </p:sp>
      <p:sp>
        <p:nvSpPr>
          <p:cNvPr id="163" name="Google Shape;163;p28"/>
          <p:cNvSpPr txBox="1">
            <a:spLocks noGrp="1"/>
          </p:cNvSpPr>
          <p:nvPr>
            <p:ph type="body" idx="2"/>
          </p:nvPr>
        </p:nvSpPr>
        <p:spPr>
          <a:xfrm>
            <a:off x="4694175" y="820275"/>
            <a:ext cx="3999900" cy="4111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0000"/>
                </a:solidFill>
              </a:rPr>
              <a:t>504</a:t>
            </a:r>
            <a:endParaRPr b="1">
              <a:solidFill>
                <a:srgbClr val="FF0000"/>
              </a:solidFill>
            </a:endParaRPr>
          </a:p>
          <a:p>
            <a:pPr marL="0" lvl="0" indent="0" algn="l" rtl="0">
              <a:spcBef>
                <a:spcPts val="1600"/>
              </a:spcBef>
              <a:spcAft>
                <a:spcPts val="0"/>
              </a:spcAft>
              <a:buNone/>
            </a:pPr>
            <a:r>
              <a:rPr lang="en" b="1"/>
              <a:t>Building Assistant Principals</a:t>
            </a:r>
            <a:endParaRPr b="1"/>
          </a:p>
          <a:p>
            <a:pPr marL="0" lvl="0" indent="0" algn="l" rtl="0">
              <a:spcBef>
                <a:spcPts val="1600"/>
              </a:spcBef>
              <a:spcAft>
                <a:spcPts val="0"/>
              </a:spcAft>
              <a:buNone/>
            </a:pPr>
            <a:r>
              <a:rPr lang="en" b="1"/>
              <a:t>Kristen Seidel:  Old Bethpage</a:t>
            </a:r>
            <a:endParaRPr b="1"/>
          </a:p>
          <a:p>
            <a:pPr marL="0" lvl="0" indent="0" algn="l" rtl="0">
              <a:spcBef>
                <a:spcPts val="1600"/>
              </a:spcBef>
              <a:spcAft>
                <a:spcPts val="0"/>
              </a:spcAft>
              <a:buNone/>
            </a:pPr>
            <a:r>
              <a:rPr lang="en" b="1"/>
              <a:t>Lynn Winters:  Stratford Road</a:t>
            </a:r>
            <a:endParaRPr b="1"/>
          </a:p>
          <a:p>
            <a:pPr marL="0" lvl="0" indent="0" algn="l" rtl="0">
              <a:spcBef>
                <a:spcPts val="1600"/>
              </a:spcBef>
              <a:spcAft>
                <a:spcPts val="0"/>
              </a:spcAft>
              <a:buNone/>
            </a:pPr>
            <a:r>
              <a:rPr lang="en" b="1"/>
              <a:t>Jodi Marchese:  Pasadena</a:t>
            </a:r>
            <a:endParaRPr b="1"/>
          </a:p>
          <a:p>
            <a:pPr marL="0" lvl="0" indent="0" algn="l" rtl="0">
              <a:spcBef>
                <a:spcPts val="1600"/>
              </a:spcBef>
              <a:spcAft>
                <a:spcPts val="0"/>
              </a:spcAft>
              <a:buNone/>
            </a:pPr>
            <a:r>
              <a:rPr lang="en" b="1"/>
              <a:t>Stephanie Yohe:  JJP</a:t>
            </a:r>
            <a:endParaRPr b="1"/>
          </a:p>
          <a:p>
            <a:pPr marL="0" lvl="0" indent="0" algn="l" rtl="0">
              <a:spcBef>
                <a:spcPts val="1600"/>
              </a:spcBef>
              <a:spcAft>
                <a:spcPts val="0"/>
              </a:spcAft>
              <a:buNone/>
            </a:pPr>
            <a:r>
              <a:rPr lang="en" b="1"/>
              <a:t>Christina Krowles:   MMS</a:t>
            </a:r>
            <a:endParaRPr b="1"/>
          </a:p>
          <a:p>
            <a:pPr marL="0" lvl="0" indent="0" algn="l" rtl="0">
              <a:spcBef>
                <a:spcPts val="1600"/>
              </a:spcBef>
              <a:spcAft>
                <a:spcPts val="0"/>
              </a:spcAft>
              <a:buNone/>
            </a:pPr>
            <a:r>
              <a:rPr lang="en" b="1"/>
              <a:t>Dorothy Drexel:  POBMS</a:t>
            </a:r>
            <a:endParaRPr b="1"/>
          </a:p>
          <a:p>
            <a:pPr marL="0" lvl="0" indent="0" algn="l" rtl="0">
              <a:spcBef>
                <a:spcPts val="1600"/>
              </a:spcBef>
              <a:spcAft>
                <a:spcPts val="0"/>
              </a:spcAft>
              <a:buNone/>
            </a:pPr>
            <a:r>
              <a:rPr lang="en" b="1"/>
              <a:t>Matina Stergiopoulos:  POBJFKHS</a:t>
            </a:r>
            <a:endParaRPr b="1"/>
          </a:p>
          <a:p>
            <a:pPr marL="0" lvl="0" indent="0" algn="l" rtl="0">
              <a:spcBef>
                <a:spcPts val="1600"/>
              </a:spcBef>
              <a:spcAft>
                <a:spcPts val="1600"/>
              </a:spcAft>
              <a:buNone/>
            </a:pPr>
            <a:endParaRPr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Overview of Laws</a:t>
            </a:r>
            <a:endParaRPr/>
          </a:p>
        </p:txBody>
      </p:sp>
      <p:sp>
        <p:nvSpPr>
          <p:cNvPr id="73" name="Google Shape;73;p1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Three federal laws guarantee the rights of students with disabilities: </a:t>
            </a:r>
            <a:endParaRPr/>
          </a:p>
          <a:p>
            <a:pPr marL="0" lvl="0" indent="0" algn="l" rtl="0">
              <a:spcBef>
                <a:spcPts val="1600"/>
              </a:spcBef>
              <a:spcAft>
                <a:spcPts val="0"/>
              </a:spcAft>
              <a:buNone/>
            </a:pPr>
            <a:r>
              <a:rPr lang="en"/>
              <a:t>1. Americans with Disabilities Act (ADA) ( Federal law to stop discrimination against people with disabilities)</a:t>
            </a:r>
            <a:endParaRPr/>
          </a:p>
          <a:p>
            <a:pPr marL="0" lvl="0" indent="0" algn="l" rtl="0">
              <a:spcBef>
                <a:spcPts val="1600"/>
              </a:spcBef>
              <a:spcAft>
                <a:spcPts val="0"/>
              </a:spcAft>
              <a:buNone/>
            </a:pPr>
            <a:r>
              <a:rPr lang="en"/>
              <a:t>2. Section 504 of the Rehabilitation Act (“Section 504”) → 504 Plan</a:t>
            </a:r>
            <a:endParaRPr/>
          </a:p>
          <a:p>
            <a:pPr marL="0" lvl="0" indent="0" algn="l" rtl="0">
              <a:spcBef>
                <a:spcPts val="1600"/>
              </a:spcBef>
              <a:spcAft>
                <a:spcPts val="1600"/>
              </a:spcAft>
              <a:buNone/>
            </a:pPr>
            <a:r>
              <a:rPr lang="en"/>
              <a:t> 3. Individuals with Disabilities Education Act (“IDEA”) → IEP (Federal law for children with disabilities)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IEP vs. 504</a:t>
            </a:r>
            <a:endParaRPr/>
          </a:p>
        </p:txBody>
      </p:sp>
      <p:pic>
        <p:nvPicPr>
          <p:cNvPr id="79" name="Google Shape;79;p15" descr="What is an IEP? What is a 504 Plan? Are they different? Learn about the differences between IEPs and 504 Plans, the laws behind each one, and the accommodations under each plan.&#10;&#10;Watch as parent advocate Amanda Morin explains the differences between an IEP and a 504 plan. For example, an IEP is governed by special education law while a 504 Plan is governed by civil rights law. “A 504 Plan, or an IEP, can meet your child’s needs,” says Amanda.&#10;&#10;&#10;Click here to subscribe to UNDERSTOOD: https://u.org/subscribenow&#10;Connect with UNDERSTOOD:&#10;Resources, Videos and more: https://www.understood.org&#10;Like UNDERSTOOD on Facebook: http://fb.com/understood&#10;Follow UNDERSTOOD on Twitter: http://twitter.com/UnderstoodOrg&#10;Follow Understood on Pinterest: https://www.pinterest.com/understoodorg/&#10;Copyright © 2019 Understood for All, Inc. All rights reserved." title="IEP vs. 504 Plan: What Is the Difference Between IEP and 504 Plan?">
            <a:hlinkClick r:id="rId3"/>
          </p:cNvPr>
          <p:cNvPicPr preferRelativeResize="0"/>
          <p:nvPr/>
        </p:nvPicPr>
        <p:blipFill>
          <a:blip r:embed="rId4">
            <a:alphaModFix/>
          </a:blip>
          <a:stretch>
            <a:fillRect/>
          </a:stretch>
        </p:blipFill>
        <p:spPr>
          <a:xfrm>
            <a:off x="2083675" y="1219325"/>
            <a:ext cx="4572000" cy="34290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504s </a:t>
            </a:r>
            <a:endParaRPr/>
          </a:p>
        </p:txBody>
      </p:sp>
      <p:sp>
        <p:nvSpPr>
          <p:cNvPr id="85" name="Google Shape;85;p16"/>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Children with physical or mental impairments that substantially limit a major life function or has a record of such impairment or is regarded as having such impairment. </a:t>
            </a:r>
            <a:endParaRPr/>
          </a:p>
          <a:p>
            <a:pPr marL="457200" lvl="0" indent="-342900" algn="l" rtl="0">
              <a:spcBef>
                <a:spcPts val="0"/>
              </a:spcBef>
              <a:spcAft>
                <a:spcPts val="0"/>
              </a:spcAft>
              <a:buSzPts val="1800"/>
              <a:buChar char="●"/>
            </a:pPr>
            <a:r>
              <a:rPr lang="en"/>
              <a:t>Students protected by Section 504 are in regular education full-time and are not provided with any special education.  </a:t>
            </a:r>
            <a:endParaRPr/>
          </a:p>
          <a:p>
            <a:pPr marL="457200" lvl="0" indent="-342900" algn="l" rtl="0">
              <a:spcBef>
                <a:spcPts val="0"/>
              </a:spcBef>
              <a:spcAft>
                <a:spcPts val="0"/>
              </a:spcAft>
              <a:buSzPts val="1800"/>
              <a:buChar char="●"/>
            </a:pPr>
            <a:r>
              <a:rPr lang="en"/>
              <a:t>Parent/Guardians may initiate a referral to determine Section 504 eligibility by writing to the building 504 chairperson.  </a:t>
            </a:r>
            <a:endParaRPr/>
          </a:p>
          <a:p>
            <a:pPr marL="457200" lvl="0" indent="-342900" algn="l" rtl="0">
              <a:spcBef>
                <a:spcPts val="0"/>
              </a:spcBef>
              <a:spcAft>
                <a:spcPts val="0"/>
              </a:spcAft>
              <a:buSzPts val="1800"/>
              <a:buChar char="●"/>
            </a:pPr>
            <a:r>
              <a:rPr lang="en"/>
              <a:t>Parent/Guardians must receive notice regarding actions affecting the evaluation, identification, educational, accommodations, or placement change of their children.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7"/>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Basic Life Activities</a:t>
            </a:r>
            <a:endParaRPr/>
          </a:p>
        </p:txBody>
      </p:sp>
      <p:sp>
        <p:nvSpPr>
          <p:cNvPr id="91" name="Google Shape;91;p17"/>
          <p:cNvSpPr txBox="1">
            <a:spLocks noGrp="1"/>
          </p:cNvSpPr>
          <p:nvPr>
            <p:ph type="body" idx="1"/>
          </p:nvPr>
        </p:nvSpPr>
        <p:spPr>
          <a:xfrm>
            <a:off x="262150" y="445025"/>
            <a:ext cx="8520600" cy="4569900"/>
          </a:xfrm>
          <a:prstGeom prst="rect">
            <a:avLst/>
          </a:prstGeom>
        </p:spPr>
        <p:txBody>
          <a:bodyPr spcFirstLastPara="1" wrap="square" lIns="91425" tIns="91425" rIns="91425" bIns="91425" anchor="t" anchorCtr="0">
            <a:noAutofit/>
          </a:bodyPr>
          <a:lstStyle/>
          <a:p>
            <a:pPr marL="0" lvl="0" indent="0" algn="l" rtl="0">
              <a:spcBef>
                <a:spcPts val="1200"/>
              </a:spcBef>
              <a:spcAft>
                <a:spcPts val="0"/>
              </a:spcAft>
              <a:buNone/>
            </a:pPr>
            <a:endParaRPr sz="900">
              <a:solidFill>
                <a:srgbClr val="000000"/>
              </a:solidFill>
              <a:latin typeface="Arial"/>
              <a:ea typeface="Arial"/>
              <a:cs typeface="Arial"/>
              <a:sym typeface="Arial"/>
            </a:endParaRPr>
          </a:p>
          <a:p>
            <a:pPr marL="0" lvl="0" indent="0" algn="l" rtl="0">
              <a:spcBef>
                <a:spcPts val="1200"/>
              </a:spcBef>
              <a:spcAft>
                <a:spcPts val="0"/>
              </a:spcAft>
              <a:buNone/>
            </a:pPr>
            <a:r>
              <a:rPr lang="en">
                <a:solidFill>
                  <a:srgbClr val="000000"/>
                </a:solidFill>
                <a:latin typeface="Arial"/>
                <a:ea typeface="Arial"/>
                <a:cs typeface="Arial"/>
                <a:sym typeface="Arial"/>
              </a:rPr>
              <a:t>Reading, Writing, Thinking, Concentrating, Speaking, Communicating, Interacting with others, Manual tasks, Reaching , Lifting, Bending , Eating, Sleeping, Bowel Function,  Bladder Function, Digestive Function, Immune system Function, Circulatory, Endocrine or other </a:t>
            </a:r>
            <a:endParaRPr>
              <a:solidFill>
                <a:srgbClr val="000000"/>
              </a:solidFill>
              <a:latin typeface="Arial"/>
              <a:ea typeface="Arial"/>
              <a:cs typeface="Arial"/>
              <a:sym typeface="Arial"/>
            </a:endParaRPr>
          </a:p>
          <a:p>
            <a:pPr marL="457200" lvl="0" indent="-317500" algn="l" rtl="0">
              <a:spcBef>
                <a:spcPts val="1600"/>
              </a:spcBef>
              <a:spcAft>
                <a:spcPts val="0"/>
              </a:spcAft>
              <a:buClr>
                <a:srgbClr val="000000"/>
              </a:buClr>
              <a:buSzPts val="1400"/>
              <a:buFont typeface="Arial"/>
              <a:buChar char="●"/>
            </a:pPr>
            <a:r>
              <a:rPr lang="en" sz="1400" b="1">
                <a:solidFill>
                  <a:srgbClr val="000000"/>
                </a:solidFill>
                <a:latin typeface="Arial"/>
                <a:ea typeface="Arial"/>
                <a:cs typeface="Arial"/>
                <a:sym typeface="Arial"/>
              </a:rPr>
              <a:t>Make an educated estimate without mitigating factors of indicate the specific degree that the impairment limits the major life activity </a:t>
            </a:r>
            <a:endParaRPr sz="1400" b="1">
              <a:solidFill>
                <a:srgbClr val="000000"/>
              </a:solidFill>
              <a:latin typeface="Arial"/>
              <a:ea typeface="Arial"/>
              <a:cs typeface="Arial"/>
              <a:sym typeface="Arial"/>
            </a:endParaRPr>
          </a:p>
          <a:p>
            <a:pPr marL="457200" lvl="0" indent="-317500" algn="l" rtl="0">
              <a:spcBef>
                <a:spcPts val="0"/>
              </a:spcBef>
              <a:spcAft>
                <a:spcPts val="0"/>
              </a:spcAft>
              <a:buClr>
                <a:srgbClr val="000000"/>
              </a:buClr>
              <a:buSzPts val="1400"/>
              <a:buFont typeface="Arial"/>
              <a:buChar char="●"/>
            </a:pPr>
            <a:r>
              <a:rPr lang="en" sz="1400" b="1">
                <a:solidFill>
                  <a:srgbClr val="000000"/>
                </a:solidFill>
                <a:latin typeface="Arial"/>
                <a:ea typeface="Arial"/>
                <a:cs typeface="Arial"/>
                <a:sym typeface="Arial"/>
              </a:rPr>
              <a:t>  Use students in the general (i.e., national or state) population as the frame of reference</a:t>
            </a:r>
            <a:endParaRPr sz="1400" b="1">
              <a:solidFill>
                <a:srgbClr val="000000"/>
              </a:solidFill>
              <a:latin typeface="Arial"/>
              <a:ea typeface="Arial"/>
              <a:cs typeface="Arial"/>
              <a:sym typeface="Arial"/>
            </a:endParaRPr>
          </a:p>
          <a:p>
            <a:pPr marL="457200" lvl="0" indent="-317500" algn="l" rtl="0">
              <a:spcBef>
                <a:spcPts val="0"/>
              </a:spcBef>
              <a:spcAft>
                <a:spcPts val="0"/>
              </a:spcAft>
              <a:buClr>
                <a:srgbClr val="000000"/>
              </a:buClr>
              <a:buSzPts val="1400"/>
              <a:buFont typeface="Arial"/>
              <a:buChar char="●"/>
            </a:pPr>
            <a:r>
              <a:rPr lang="en" sz="1400" b="1">
                <a:solidFill>
                  <a:srgbClr val="000000"/>
                </a:solidFill>
                <a:latin typeface="Arial"/>
                <a:ea typeface="Arial"/>
                <a:cs typeface="Arial"/>
                <a:sym typeface="Arial"/>
              </a:rPr>
              <a:t>Extremely, Substantially, Moderately, Mildly, Negligibly</a:t>
            </a:r>
            <a:endParaRPr sz="1400" b="1">
              <a:solidFill>
                <a:srgbClr val="000000"/>
              </a:solidFill>
              <a:latin typeface="Arial"/>
              <a:ea typeface="Arial"/>
              <a:cs typeface="Arial"/>
              <a:sym typeface="Arial"/>
            </a:endParaRPr>
          </a:p>
          <a:p>
            <a:pPr marL="457200" lvl="0" indent="-317500" algn="l" rtl="0">
              <a:spcBef>
                <a:spcPts val="0"/>
              </a:spcBef>
              <a:spcAft>
                <a:spcPts val="0"/>
              </a:spcAft>
              <a:buClr>
                <a:srgbClr val="000000"/>
              </a:buClr>
              <a:buSzPts val="1400"/>
              <a:buFont typeface="Arial"/>
              <a:buChar char="●"/>
            </a:pPr>
            <a:r>
              <a:rPr lang="en" sz="1400" b="1">
                <a:solidFill>
                  <a:srgbClr val="000000"/>
                </a:solidFill>
                <a:latin typeface="Arial"/>
                <a:ea typeface="Arial"/>
                <a:cs typeface="Arial"/>
                <a:sym typeface="Arial"/>
              </a:rPr>
              <a:t> If substantially or extremely the team </a:t>
            </a:r>
            <a:endParaRPr sz="1400" b="1">
              <a:solidFill>
                <a:srgbClr val="000000"/>
              </a:solidFill>
              <a:latin typeface="Arial"/>
              <a:ea typeface="Arial"/>
              <a:cs typeface="Arial"/>
              <a:sym typeface="Arial"/>
            </a:endParaRPr>
          </a:p>
          <a:p>
            <a:pPr marL="457200" lvl="0" indent="-317500" algn="l" rtl="0">
              <a:spcBef>
                <a:spcPts val="0"/>
              </a:spcBef>
              <a:spcAft>
                <a:spcPts val="0"/>
              </a:spcAft>
              <a:buClr>
                <a:srgbClr val="000000"/>
              </a:buClr>
              <a:buSzPts val="1400"/>
              <a:buFont typeface="Arial"/>
              <a:buChar char="●"/>
            </a:pPr>
            <a:r>
              <a:rPr lang="en" sz="1400" b="1">
                <a:solidFill>
                  <a:srgbClr val="000000"/>
                </a:solidFill>
                <a:latin typeface="Arial"/>
                <a:ea typeface="Arial"/>
                <a:cs typeface="Arial"/>
                <a:sym typeface="Arial"/>
              </a:rPr>
              <a:t>the team should determine and list on the 504/ADA Plan the specific accommodations and/or services that are necessary for the child to have an opportunity commensurate with nondisabled students (of the same age).</a:t>
            </a:r>
            <a:endParaRPr sz="1400" b="1">
              <a:solidFill>
                <a:srgbClr val="000000"/>
              </a:solidFill>
              <a:latin typeface="Arial"/>
              <a:ea typeface="Arial"/>
              <a:cs typeface="Arial"/>
              <a:sym typeface="Arial"/>
            </a:endParaRPr>
          </a:p>
          <a:p>
            <a:pPr marL="0" lvl="0" indent="0" algn="l" rtl="0">
              <a:spcBef>
                <a:spcPts val="1200"/>
              </a:spcBef>
              <a:spcAft>
                <a:spcPts val="1600"/>
              </a:spcAft>
              <a:buNone/>
            </a:pPr>
            <a:r>
              <a:rPr lang="en" sz="1400" b="1">
                <a:solidFill>
                  <a:srgbClr val="000000"/>
                </a:solidFill>
                <a:latin typeface="Arial"/>
                <a:ea typeface="Arial"/>
                <a:cs typeface="Arial"/>
                <a:sym typeface="Arial"/>
              </a:rPr>
              <a:t>                                           </a:t>
            </a:r>
            <a:endParaRPr sz="1400" b="1">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8"/>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Individual Education Plan</a:t>
            </a:r>
            <a:endParaRPr/>
          </a:p>
        </p:txBody>
      </p:sp>
      <p:sp>
        <p:nvSpPr>
          <p:cNvPr id="97" name="Google Shape;97;p18"/>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457200" lvl="0" indent="-317500" algn="l" rtl="0">
              <a:spcBef>
                <a:spcPts val="1200"/>
              </a:spcBef>
              <a:spcAft>
                <a:spcPts val="0"/>
              </a:spcAft>
              <a:buClr>
                <a:srgbClr val="002938"/>
              </a:buClr>
              <a:buSzPts val="1400"/>
              <a:buFont typeface="Arial"/>
              <a:buChar char="●"/>
            </a:pPr>
            <a:r>
              <a:rPr lang="en" sz="1400">
                <a:solidFill>
                  <a:srgbClr val="002938"/>
                </a:solidFill>
                <a:latin typeface="Arial"/>
                <a:ea typeface="Arial"/>
                <a:cs typeface="Arial"/>
                <a:sym typeface="Arial"/>
              </a:rPr>
              <a:t>An Individualized Education Program (IEP) is a blueprint for a child’s special education experience at school. The plan describes what services and supports the child gets.</a:t>
            </a:r>
            <a:endParaRPr sz="1400">
              <a:solidFill>
                <a:srgbClr val="002938"/>
              </a:solidFill>
              <a:latin typeface="Arial"/>
              <a:ea typeface="Arial"/>
              <a:cs typeface="Arial"/>
              <a:sym typeface="Arial"/>
            </a:endParaRPr>
          </a:p>
          <a:p>
            <a:pPr marL="0" lvl="0" indent="0" algn="l" rtl="0">
              <a:spcBef>
                <a:spcPts val="1200"/>
              </a:spcBef>
              <a:spcAft>
                <a:spcPts val="0"/>
              </a:spcAft>
              <a:buNone/>
            </a:pPr>
            <a:r>
              <a:rPr lang="en" sz="1200" b="1">
                <a:solidFill>
                  <a:srgbClr val="222222"/>
                </a:solidFill>
                <a:latin typeface="Arial"/>
                <a:ea typeface="Arial"/>
                <a:cs typeface="Arial"/>
                <a:sym typeface="Arial"/>
              </a:rPr>
              <a:t>Individualized Education Program (IEP) Development</a:t>
            </a:r>
            <a:endParaRPr sz="1200" b="1">
              <a:solidFill>
                <a:srgbClr val="222222"/>
              </a:solidFill>
              <a:latin typeface="Arial"/>
              <a:ea typeface="Arial"/>
              <a:cs typeface="Arial"/>
              <a:sym typeface="Arial"/>
            </a:endParaRPr>
          </a:p>
          <a:p>
            <a:pPr marL="647700" marR="190500" lvl="0" indent="-304800" algn="l" rtl="0">
              <a:spcBef>
                <a:spcPts val="1100"/>
              </a:spcBef>
              <a:spcAft>
                <a:spcPts val="0"/>
              </a:spcAft>
              <a:buClr>
                <a:srgbClr val="222222"/>
              </a:buClr>
              <a:buSzPts val="1200"/>
              <a:buFont typeface="Arial"/>
              <a:buChar char="●"/>
            </a:pPr>
            <a:r>
              <a:rPr lang="en" sz="1200" b="1">
                <a:solidFill>
                  <a:srgbClr val="222222"/>
                </a:solidFill>
                <a:latin typeface="Arial"/>
                <a:ea typeface="Arial"/>
                <a:cs typeface="Arial"/>
                <a:sym typeface="Arial"/>
              </a:rPr>
              <a:t>IEP</a:t>
            </a:r>
            <a:r>
              <a:rPr lang="en" sz="1200">
                <a:solidFill>
                  <a:srgbClr val="222222"/>
                </a:solidFill>
                <a:latin typeface="Arial"/>
                <a:ea typeface="Arial"/>
                <a:cs typeface="Arial"/>
                <a:sym typeface="Arial"/>
              </a:rPr>
              <a:t> Identifying Information.</a:t>
            </a:r>
            <a:endParaRPr sz="1200">
              <a:solidFill>
                <a:srgbClr val="222222"/>
              </a:solidFill>
              <a:latin typeface="Arial"/>
              <a:ea typeface="Arial"/>
              <a:cs typeface="Arial"/>
              <a:sym typeface="Arial"/>
            </a:endParaRPr>
          </a:p>
          <a:p>
            <a:pPr marL="647700" marR="190500" lvl="0" indent="-304800" algn="l" rtl="0">
              <a:spcBef>
                <a:spcPts val="0"/>
              </a:spcBef>
              <a:spcAft>
                <a:spcPts val="0"/>
              </a:spcAft>
              <a:buClr>
                <a:srgbClr val="222222"/>
              </a:buClr>
              <a:buSzPts val="1200"/>
              <a:buFont typeface="Arial"/>
              <a:buChar char="●"/>
            </a:pPr>
            <a:r>
              <a:rPr lang="en" sz="1200">
                <a:solidFill>
                  <a:srgbClr val="222222"/>
                </a:solidFill>
                <a:latin typeface="Arial"/>
                <a:ea typeface="Arial"/>
                <a:cs typeface="Arial"/>
                <a:sym typeface="Arial"/>
              </a:rPr>
              <a:t>Present Levels of Performance and Individual Needs.</a:t>
            </a:r>
            <a:endParaRPr sz="1200">
              <a:solidFill>
                <a:srgbClr val="222222"/>
              </a:solidFill>
              <a:latin typeface="Arial"/>
              <a:ea typeface="Arial"/>
              <a:cs typeface="Arial"/>
              <a:sym typeface="Arial"/>
            </a:endParaRPr>
          </a:p>
          <a:p>
            <a:pPr marL="647700" marR="190500" lvl="0" indent="-304800" algn="l" rtl="0">
              <a:spcBef>
                <a:spcPts val="0"/>
              </a:spcBef>
              <a:spcAft>
                <a:spcPts val="0"/>
              </a:spcAft>
              <a:buClr>
                <a:srgbClr val="222222"/>
              </a:buClr>
              <a:buSzPts val="1200"/>
              <a:buFont typeface="Arial"/>
              <a:buChar char="●"/>
            </a:pPr>
            <a:r>
              <a:rPr lang="en" sz="1200">
                <a:solidFill>
                  <a:srgbClr val="222222"/>
                </a:solidFill>
                <a:latin typeface="Arial"/>
                <a:ea typeface="Arial"/>
                <a:cs typeface="Arial"/>
                <a:sym typeface="Arial"/>
              </a:rPr>
              <a:t>Measurable Post-secondary Goals/Transition Needs.</a:t>
            </a:r>
            <a:endParaRPr sz="1200">
              <a:solidFill>
                <a:srgbClr val="222222"/>
              </a:solidFill>
              <a:latin typeface="Arial"/>
              <a:ea typeface="Arial"/>
              <a:cs typeface="Arial"/>
              <a:sym typeface="Arial"/>
            </a:endParaRPr>
          </a:p>
          <a:p>
            <a:pPr marL="647700" marR="190500" lvl="0" indent="-304800" algn="l" rtl="0">
              <a:spcBef>
                <a:spcPts val="0"/>
              </a:spcBef>
              <a:spcAft>
                <a:spcPts val="0"/>
              </a:spcAft>
              <a:buClr>
                <a:srgbClr val="222222"/>
              </a:buClr>
              <a:buSzPts val="1200"/>
              <a:buFont typeface="Arial"/>
              <a:buChar char="●"/>
            </a:pPr>
            <a:r>
              <a:rPr lang="en" sz="1200">
                <a:solidFill>
                  <a:srgbClr val="222222"/>
                </a:solidFill>
                <a:latin typeface="Arial"/>
                <a:ea typeface="Arial"/>
                <a:cs typeface="Arial"/>
                <a:sym typeface="Arial"/>
              </a:rPr>
              <a:t>Measurable Annual Goals, Short-Term Objectives and Benchmarks.</a:t>
            </a:r>
            <a:endParaRPr sz="1200">
              <a:solidFill>
                <a:srgbClr val="222222"/>
              </a:solidFill>
              <a:latin typeface="Arial"/>
              <a:ea typeface="Arial"/>
              <a:cs typeface="Arial"/>
              <a:sym typeface="Arial"/>
            </a:endParaRPr>
          </a:p>
          <a:p>
            <a:pPr marL="647700" marR="190500" lvl="0" indent="-304800" algn="l" rtl="0">
              <a:spcBef>
                <a:spcPts val="0"/>
              </a:spcBef>
              <a:spcAft>
                <a:spcPts val="0"/>
              </a:spcAft>
              <a:buClr>
                <a:srgbClr val="222222"/>
              </a:buClr>
              <a:buSzPts val="1200"/>
              <a:buFont typeface="Arial"/>
              <a:buChar char="●"/>
            </a:pPr>
            <a:r>
              <a:rPr lang="en" sz="1200">
                <a:solidFill>
                  <a:srgbClr val="222222"/>
                </a:solidFill>
                <a:latin typeface="Arial"/>
                <a:ea typeface="Arial"/>
                <a:cs typeface="Arial"/>
                <a:sym typeface="Arial"/>
              </a:rPr>
              <a:t>Reporting Progress to Parents.</a:t>
            </a:r>
            <a:endParaRPr sz="1200">
              <a:solidFill>
                <a:srgbClr val="222222"/>
              </a:solidFill>
              <a:latin typeface="Arial"/>
              <a:ea typeface="Arial"/>
              <a:cs typeface="Arial"/>
              <a:sym typeface="Arial"/>
            </a:endParaRPr>
          </a:p>
          <a:p>
            <a:pPr marL="647700" marR="190500" lvl="0" indent="-304800" algn="l" rtl="0">
              <a:spcBef>
                <a:spcPts val="0"/>
              </a:spcBef>
              <a:spcAft>
                <a:spcPts val="0"/>
              </a:spcAft>
              <a:buClr>
                <a:srgbClr val="222222"/>
              </a:buClr>
              <a:buSzPts val="1200"/>
              <a:buFont typeface="Arial"/>
              <a:buChar char="●"/>
            </a:pPr>
            <a:r>
              <a:rPr lang="en" sz="1200">
                <a:solidFill>
                  <a:srgbClr val="222222"/>
                </a:solidFill>
                <a:latin typeface="Arial"/>
                <a:ea typeface="Arial"/>
                <a:cs typeface="Arial"/>
                <a:sym typeface="Arial"/>
              </a:rPr>
              <a:t>Recommended </a:t>
            </a:r>
            <a:r>
              <a:rPr lang="en" sz="1200" b="1">
                <a:solidFill>
                  <a:srgbClr val="222222"/>
                </a:solidFill>
                <a:latin typeface="Arial"/>
                <a:ea typeface="Arial"/>
                <a:cs typeface="Arial"/>
                <a:sym typeface="Arial"/>
              </a:rPr>
              <a:t>Special Education</a:t>
            </a:r>
            <a:r>
              <a:rPr lang="en" sz="1200">
                <a:solidFill>
                  <a:srgbClr val="222222"/>
                </a:solidFill>
                <a:latin typeface="Arial"/>
                <a:ea typeface="Arial"/>
                <a:cs typeface="Arial"/>
                <a:sym typeface="Arial"/>
              </a:rPr>
              <a:t> Programs and Services.</a:t>
            </a:r>
            <a:endParaRPr sz="1200">
              <a:solidFill>
                <a:srgbClr val="222222"/>
              </a:solidFill>
              <a:latin typeface="Arial"/>
              <a:ea typeface="Arial"/>
              <a:cs typeface="Arial"/>
              <a:sym typeface="Arial"/>
            </a:endParaRPr>
          </a:p>
          <a:p>
            <a:pPr marL="647700" marR="190500" lvl="0" indent="-304800" algn="l" rtl="0">
              <a:spcBef>
                <a:spcPts val="0"/>
              </a:spcBef>
              <a:spcAft>
                <a:spcPts val="0"/>
              </a:spcAft>
              <a:buClr>
                <a:srgbClr val="222222"/>
              </a:buClr>
              <a:buSzPts val="1200"/>
              <a:buFont typeface="Arial"/>
              <a:buChar char="●"/>
            </a:pPr>
            <a:r>
              <a:rPr lang="en" sz="1200">
                <a:solidFill>
                  <a:srgbClr val="222222"/>
                </a:solidFill>
                <a:latin typeface="Arial"/>
                <a:ea typeface="Arial"/>
                <a:cs typeface="Arial"/>
                <a:sym typeface="Arial"/>
              </a:rPr>
              <a:t>Coordinated Set of Transition Activities.</a:t>
            </a:r>
            <a:endParaRPr sz="1200">
              <a:solidFill>
                <a:srgbClr val="222222"/>
              </a:solidFill>
              <a:latin typeface="Arial"/>
              <a:ea typeface="Arial"/>
              <a:cs typeface="Arial"/>
              <a:sym typeface="Arial"/>
            </a:endParaRPr>
          </a:p>
          <a:p>
            <a:pPr marL="647700" marR="190500" lvl="0" indent="-304800" algn="l" rtl="0">
              <a:spcBef>
                <a:spcPts val="0"/>
              </a:spcBef>
              <a:spcAft>
                <a:spcPts val="0"/>
              </a:spcAft>
              <a:buClr>
                <a:srgbClr val="222222"/>
              </a:buClr>
              <a:buSzPts val="1200"/>
              <a:buFont typeface="Arial"/>
              <a:buChar char="●"/>
            </a:pPr>
            <a:r>
              <a:rPr lang="en" sz="1200">
                <a:solidFill>
                  <a:srgbClr val="222222"/>
                </a:solidFill>
                <a:latin typeface="Arial"/>
                <a:ea typeface="Arial"/>
                <a:cs typeface="Arial"/>
                <a:sym typeface="Arial"/>
              </a:rPr>
              <a:t>Transportation</a:t>
            </a:r>
            <a:endParaRPr sz="1200">
              <a:solidFill>
                <a:srgbClr val="222222"/>
              </a:solidFill>
              <a:latin typeface="Arial"/>
              <a:ea typeface="Arial"/>
              <a:cs typeface="Arial"/>
              <a:sym typeface="Arial"/>
            </a:endParaRPr>
          </a:p>
          <a:p>
            <a:pPr marL="457200" lvl="0" indent="0" algn="l" rtl="0">
              <a:spcBef>
                <a:spcPts val="1200"/>
              </a:spcBef>
              <a:spcAft>
                <a:spcPts val="0"/>
              </a:spcAft>
              <a:buNone/>
            </a:pPr>
            <a:endParaRPr sz="1400">
              <a:solidFill>
                <a:srgbClr val="002938"/>
              </a:solidFill>
              <a:latin typeface="Arial"/>
              <a:ea typeface="Arial"/>
              <a:cs typeface="Arial"/>
              <a:sym typeface="Arial"/>
            </a:endParaRPr>
          </a:p>
          <a:p>
            <a:pPr marL="0" lvl="0" indent="0" algn="l" rtl="0">
              <a:spcBef>
                <a:spcPts val="1200"/>
              </a:spcBef>
              <a:spcAft>
                <a:spcPts val="16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9"/>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is special education?</a:t>
            </a:r>
            <a:endParaRPr/>
          </a:p>
        </p:txBody>
      </p:sp>
      <p:sp>
        <p:nvSpPr>
          <p:cNvPr id="103" name="Google Shape;103;p19"/>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“Special education is instruction that is specially designed to meet the unique needs of children who have disabilities. Special education and related services are provided in public schools at no cost to the parents and can include special instruction in the classroom, at home, or hospital”</a:t>
            </a:r>
            <a:endParaRPr/>
          </a:p>
        </p:txBody>
      </p:sp>
      <p:pic>
        <p:nvPicPr>
          <p:cNvPr id="104" name="Google Shape;104;p19"/>
          <p:cNvPicPr preferRelativeResize="0"/>
          <p:nvPr/>
        </p:nvPicPr>
        <p:blipFill>
          <a:blip r:embed="rId3">
            <a:alphaModFix/>
          </a:blip>
          <a:stretch>
            <a:fillRect/>
          </a:stretch>
        </p:blipFill>
        <p:spPr>
          <a:xfrm>
            <a:off x="3261163" y="2846700"/>
            <a:ext cx="2466975" cy="18478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0"/>
          <p:cNvSpPr txBox="1">
            <a:spLocks noGrp="1"/>
          </p:cNvSpPr>
          <p:nvPr>
            <p:ph type="title"/>
          </p:nvPr>
        </p:nvSpPr>
        <p:spPr>
          <a:xfrm>
            <a:off x="311700" y="333900"/>
            <a:ext cx="8520600" cy="1317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IEP: 13 classifications and impact classroom performance</a:t>
            </a:r>
            <a:endParaRPr/>
          </a:p>
        </p:txBody>
      </p:sp>
      <p:sp>
        <p:nvSpPr>
          <p:cNvPr id="110" name="Google Shape;110;p20"/>
          <p:cNvSpPr txBox="1">
            <a:spLocks noGrp="1"/>
          </p:cNvSpPr>
          <p:nvPr>
            <p:ph type="body" idx="1"/>
          </p:nvPr>
        </p:nvSpPr>
        <p:spPr>
          <a:xfrm>
            <a:off x="-49550" y="1944600"/>
            <a:ext cx="8520600" cy="319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Autism                                    Orthopedically impaired       Multiple Disabilities</a:t>
            </a:r>
            <a:endParaRPr/>
          </a:p>
          <a:p>
            <a:pPr marL="0" lvl="0" indent="0" algn="l" rtl="0">
              <a:spcBef>
                <a:spcPts val="1600"/>
              </a:spcBef>
              <a:spcAft>
                <a:spcPts val="0"/>
              </a:spcAft>
              <a:buNone/>
            </a:pPr>
            <a:r>
              <a:rPr lang="en"/>
              <a:t>Speech impaired                   Deafness                                  Visually impaired </a:t>
            </a:r>
            <a:endParaRPr/>
          </a:p>
          <a:p>
            <a:pPr marL="0" lvl="0" indent="0" algn="l" rtl="0">
              <a:spcBef>
                <a:spcPts val="1600"/>
              </a:spcBef>
              <a:spcAft>
                <a:spcPts val="0"/>
              </a:spcAft>
              <a:buNone/>
            </a:pPr>
            <a:r>
              <a:rPr lang="en"/>
              <a:t>Learning disability                Other health impaired           Intellectual disability</a:t>
            </a:r>
            <a:endParaRPr/>
          </a:p>
          <a:p>
            <a:pPr marL="0" lvl="0" indent="0" algn="l" rtl="0">
              <a:spcBef>
                <a:spcPts val="1600"/>
              </a:spcBef>
              <a:spcAft>
                <a:spcPts val="0"/>
              </a:spcAft>
              <a:buNone/>
            </a:pPr>
            <a:r>
              <a:rPr lang="en"/>
              <a:t>Hearing impaired                  Emotional Disturbance         Traumatic Brain Injury</a:t>
            </a:r>
            <a:endParaRPr/>
          </a:p>
          <a:p>
            <a:pPr marL="0" lvl="0" indent="0" algn="l" rtl="0">
              <a:spcBef>
                <a:spcPts val="1600"/>
              </a:spcBef>
              <a:spcAft>
                <a:spcPts val="0"/>
              </a:spcAft>
              <a:buNone/>
            </a:pPr>
            <a:r>
              <a:rPr lang="en"/>
              <a:t>Speech or Language Impaired</a:t>
            </a:r>
            <a:endParaRPr/>
          </a:p>
          <a:p>
            <a:pPr marL="0" lvl="0" indent="0" algn="l" rtl="0">
              <a:spcBef>
                <a:spcPts val="1600"/>
              </a:spcBef>
              <a:spcAft>
                <a:spcPts val="16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1"/>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Special Education</a:t>
            </a:r>
            <a:endParaRPr/>
          </a:p>
        </p:txBody>
      </p:sp>
      <p:sp>
        <p:nvSpPr>
          <p:cNvPr id="116" name="Google Shape;116;p21"/>
          <p:cNvSpPr txBox="1">
            <a:spLocks noGrp="1"/>
          </p:cNvSpPr>
          <p:nvPr>
            <p:ph type="body" idx="1"/>
          </p:nvPr>
        </p:nvSpPr>
        <p:spPr>
          <a:xfrm>
            <a:off x="260575" y="969775"/>
            <a:ext cx="8520600" cy="3302700"/>
          </a:xfrm>
          <a:prstGeom prst="rect">
            <a:avLst/>
          </a:prstGeom>
        </p:spPr>
        <p:txBody>
          <a:bodyPr spcFirstLastPara="1" wrap="square" lIns="91425" tIns="91425" rIns="91425" bIns="91425" anchor="t" anchorCtr="0">
            <a:noAutofit/>
          </a:bodyPr>
          <a:lstStyle/>
          <a:p>
            <a:pPr marL="0" lvl="0" indent="0" algn="l" rtl="0">
              <a:spcBef>
                <a:spcPts val="1200"/>
              </a:spcBef>
              <a:spcAft>
                <a:spcPts val="0"/>
              </a:spcAft>
              <a:buNone/>
            </a:pPr>
            <a:r>
              <a:rPr lang="en">
                <a:solidFill>
                  <a:srgbClr val="000000"/>
                </a:solidFill>
                <a:latin typeface="Times New Roman"/>
                <a:ea typeface="Times New Roman"/>
                <a:cs typeface="Times New Roman"/>
                <a:sym typeface="Times New Roman"/>
              </a:rPr>
              <a:t>Special education makes it possible for your child to achieve academic success in the least restrictive environment despite their disability. The federal law governing the system is called the  </a:t>
            </a:r>
            <a:r>
              <a:rPr lang="en" b="1" u="sng">
                <a:solidFill>
                  <a:srgbClr val="0066CC"/>
                </a:solid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Individuals with Disabilities Education Act or IDEA.</a:t>
            </a:r>
            <a:r>
              <a:rPr lang="en" u="sng">
                <a:solidFill>
                  <a:srgbClr val="0066CC"/>
                </a:solid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 </a:t>
            </a:r>
            <a:r>
              <a:rPr lang="en">
                <a:solidFill>
                  <a:srgbClr val="000000"/>
                </a:solidFill>
                <a:latin typeface="Times New Roman"/>
                <a:ea typeface="Times New Roman"/>
                <a:cs typeface="Times New Roman"/>
                <a:sym typeface="Times New Roman"/>
              </a:rPr>
              <a:t>IDEA entitles all children with learning disabilities to a  </a:t>
            </a:r>
            <a:r>
              <a:rPr lang="en" b="1" u="sng">
                <a:solidFill>
                  <a:srgbClr val="0066CC"/>
                </a:solid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free appropriate education (FAPE).</a:t>
            </a:r>
            <a:r>
              <a:rPr lang="en" u="sng">
                <a:solidFill>
                  <a:srgbClr val="0066CC"/>
                </a:solid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 </a:t>
            </a:r>
            <a:r>
              <a:rPr lang="en">
                <a:solidFill>
                  <a:srgbClr val="000000"/>
                </a:solidFill>
                <a:latin typeface="Times New Roman"/>
                <a:ea typeface="Times New Roman"/>
                <a:cs typeface="Times New Roman"/>
                <a:sym typeface="Times New Roman"/>
              </a:rPr>
              <a:t>Examples of "appropriate" programs include: </a:t>
            </a:r>
            <a:endParaRPr>
              <a:solidFill>
                <a:srgbClr val="000000"/>
              </a:solidFill>
              <a:latin typeface="Times New Roman"/>
              <a:ea typeface="Times New Roman"/>
              <a:cs typeface="Times New Roman"/>
              <a:sym typeface="Times New Roman"/>
            </a:endParaRPr>
          </a:p>
          <a:p>
            <a:pPr marL="609600" lvl="0" indent="-342900" algn="l" rtl="0">
              <a:spcBef>
                <a:spcPts val="1200"/>
              </a:spcBef>
              <a:spcAft>
                <a:spcPts val="0"/>
              </a:spcAft>
              <a:buClr>
                <a:srgbClr val="000000"/>
              </a:buClr>
              <a:buSzPts val="1800"/>
              <a:buFont typeface="Times New Roman"/>
              <a:buChar char="●"/>
            </a:pPr>
            <a:r>
              <a:rPr lang="en">
                <a:solidFill>
                  <a:srgbClr val="000000"/>
                </a:solidFill>
                <a:latin typeface="Times New Roman"/>
                <a:ea typeface="Times New Roman"/>
                <a:cs typeface="Times New Roman"/>
                <a:sym typeface="Times New Roman"/>
              </a:rPr>
              <a:t>A specific program or class for your child. ﻿﻿﻿﻿﻿﻿﻿﻿﻿﻿</a:t>
            </a:r>
            <a:endParaRPr>
              <a:solidFill>
                <a:srgbClr val="000000"/>
              </a:solidFill>
              <a:latin typeface="Times New Roman"/>
              <a:ea typeface="Times New Roman"/>
              <a:cs typeface="Times New Roman"/>
              <a:sym typeface="Times New Roman"/>
            </a:endParaRPr>
          </a:p>
          <a:p>
            <a:pPr marL="609600" lvl="0" indent="-342900" algn="l" rtl="0">
              <a:spcBef>
                <a:spcPts val="0"/>
              </a:spcBef>
              <a:spcAft>
                <a:spcPts val="0"/>
              </a:spcAft>
              <a:buClr>
                <a:srgbClr val="000000"/>
              </a:buClr>
              <a:buSzPts val="1800"/>
              <a:buFont typeface="Times New Roman"/>
              <a:buChar char="●"/>
            </a:pPr>
            <a:r>
              <a:rPr lang="en">
                <a:solidFill>
                  <a:srgbClr val="000000"/>
                </a:solidFill>
                <a:latin typeface="Times New Roman"/>
                <a:ea typeface="Times New Roman"/>
                <a:cs typeface="Times New Roman"/>
                <a:sym typeface="Times New Roman"/>
              </a:rPr>
              <a:t>Access to specialists. ﻿﻿﻿﻿</a:t>
            </a:r>
            <a:endParaRPr>
              <a:solidFill>
                <a:srgbClr val="000000"/>
              </a:solidFill>
              <a:latin typeface="Times New Roman"/>
              <a:ea typeface="Times New Roman"/>
              <a:cs typeface="Times New Roman"/>
              <a:sym typeface="Times New Roman"/>
            </a:endParaRPr>
          </a:p>
          <a:p>
            <a:pPr marL="609600" lvl="0" indent="-342900" algn="l" rtl="0">
              <a:spcBef>
                <a:spcPts val="0"/>
              </a:spcBef>
              <a:spcAft>
                <a:spcPts val="0"/>
              </a:spcAft>
              <a:buClr>
                <a:srgbClr val="000000"/>
              </a:buClr>
              <a:buSzPts val="1800"/>
              <a:buFont typeface="Times New Roman"/>
              <a:buChar char="●"/>
            </a:pPr>
            <a:r>
              <a:rPr lang="en">
                <a:solidFill>
                  <a:srgbClr val="000000"/>
                </a:solidFill>
                <a:latin typeface="Times New Roman"/>
                <a:ea typeface="Times New Roman"/>
                <a:cs typeface="Times New Roman"/>
                <a:sym typeface="Times New Roman"/>
              </a:rPr>
              <a:t>Modifications in the educational program such as curriculum and teaching methods.</a:t>
            </a:r>
            <a:endParaRPr>
              <a:solidFill>
                <a:srgbClr val="000000"/>
              </a:solidFill>
              <a:latin typeface="Times New Roman"/>
              <a:ea typeface="Times New Roman"/>
              <a:cs typeface="Times New Roman"/>
              <a:sym typeface="Times New Roman"/>
            </a:endParaRPr>
          </a:p>
          <a:p>
            <a:pPr marL="0" lvl="0" indent="0" algn="l" rtl="0">
              <a:spcBef>
                <a:spcPts val="1800"/>
              </a:spcBef>
              <a:spcAft>
                <a:spcPts val="1600"/>
              </a:spcAft>
              <a:buNone/>
            </a:pPr>
            <a:endParaRPr/>
          </a:p>
        </p:txBody>
      </p:sp>
    </p:spTree>
  </p:cSld>
  <p:clrMapOvr>
    <a:masterClrMapping/>
  </p:clrMapOvr>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1811</Words>
  <Application>Microsoft Office PowerPoint</Application>
  <PresentationFormat>On-screen Show (16:9)</PresentationFormat>
  <Paragraphs>148</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Open Sans</vt:lpstr>
      <vt:lpstr>Roboto</vt:lpstr>
      <vt:lpstr>Times New Roman</vt:lpstr>
      <vt:lpstr>Arial</vt:lpstr>
      <vt:lpstr>PT Sans Narrow</vt:lpstr>
      <vt:lpstr>Tropic</vt:lpstr>
      <vt:lpstr>504 vs. IEPs</vt:lpstr>
      <vt:lpstr>Overview of Laws</vt:lpstr>
      <vt:lpstr>IEP vs. 504</vt:lpstr>
      <vt:lpstr>504s </vt:lpstr>
      <vt:lpstr>Basic Life Activities</vt:lpstr>
      <vt:lpstr>Individual Education Plan</vt:lpstr>
      <vt:lpstr>What is special education?</vt:lpstr>
      <vt:lpstr>IEP: 13 classifications and impact classroom performance</vt:lpstr>
      <vt:lpstr>Special Education</vt:lpstr>
      <vt:lpstr>Individual education program vs. 504 Plans Accommodations Act vs. Services Act</vt:lpstr>
      <vt:lpstr>Who Creates It</vt:lpstr>
      <vt:lpstr>IEP vs. 504 Plan</vt:lpstr>
      <vt:lpstr>IEP</vt:lpstr>
      <vt:lpstr>How to get the  process started  in POBCSD</vt:lpstr>
      <vt:lpstr>Evaluations</vt:lpstr>
      <vt:lpstr>Who to contact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504 vs. IEPs</dc:title>
  <dc:creator>Caroline Morello</dc:creator>
  <cp:lastModifiedBy>Caroline Morello</cp:lastModifiedBy>
  <cp:revision>1</cp:revision>
  <dcterms:modified xsi:type="dcterms:W3CDTF">2022-09-20T17:51:26Z</dcterms:modified>
</cp:coreProperties>
</file>